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Helvetica Neue"/>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HelveticaNeue-bold.fntdata"/><Relationship Id="rId14" Type="http://schemas.openxmlformats.org/officeDocument/2006/relationships/slide" Target="slides/slide8.xml"/><Relationship Id="rId36" Type="http://schemas.openxmlformats.org/officeDocument/2006/relationships/font" Target="fonts/HelveticaNeue-regular.fntdata"/><Relationship Id="rId17" Type="http://schemas.openxmlformats.org/officeDocument/2006/relationships/slide" Target="slides/slide11.xml"/><Relationship Id="rId39" Type="http://schemas.openxmlformats.org/officeDocument/2006/relationships/font" Target="fonts/HelveticaNeue-boldItalic.fntdata"/><Relationship Id="rId16" Type="http://schemas.openxmlformats.org/officeDocument/2006/relationships/slide" Target="slides/slide10.xml"/><Relationship Id="rId38" Type="http://schemas.openxmlformats.org/officeDocument/2006/relationships/font" Target="fonts/HelveticaNeue-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gitalcontentnext.org/blog/2024/07/02/todays-audiences-like-short-video-news-with-personalit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3bdd5805ea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3bdd5805ea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in News Media: Examine the future capabilities and hopes for AI in the news industry, considering the current media landscape / the changing media landscape.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0e827ee3f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0e827ee3f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the answer is that they all have partnerships with Open AI.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0e827ee3f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0e827ee3f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 these partnerships actually look like?</a:t>
            </a:r>
            <a:br>
              <a:rPr lang="en"/>
            </a:br>
            <a:endParaRPr>
              <a:solidFill>
                <a:schemeClr val="dk1"/>
              </a:solidFill>
            </a:endParaRPr>
          </a:p>
          <a:p>
            <a:pPr indent="0" lvl="0" marL="0" rtl="0" algn="l">
              <a:spcBef>
                <a:spcPts val="0"/>
              </a:spcBef>
              <a:spcAft>
                <a:spcPts val="0"/>
              </a:spcAft>
              <a:buNone/>
            </a:pPr>
            <a:r>
              <a:rPr lang="en">
                <a:solidFill>
                  <a:schemeClr val="dk1"/>
                </a:solidFill>
              </a:rPr>
              <a:t>In the case of the Associated Press, OpenAI has secured a license to access some of their text archive going all the way back to 1985. These articles will be used to train OpenAI's LLMs, potentially improving their ability to generate news content. In return, AP gets access to OpenAI’s technology and product expertise, although they’re still working through the technical details of how the sharing will work. It’s very important to note, however, that AP does not yet use generative AI in its news stories.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this isn’t the first time they’ve used technology to power up their newsrooms. They have been automating corporate earnings reports for a long time, and in 2016 they used their automated reporting platform Wordsmith to write articles about Minor League Baseball.</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0e827ee3f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0e827ee3f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appears to be the larger trend with AI and Journalism. Many news publishers are keen to use </a:t>
            </a:r>
            <a:r>
              <a:rPr lang="en"/>
              <a:t>this technology, </a:t>
            </a:r>
            <a:r>
              <a:rPr lang="en"/>
              <a:t>primarily to automate certain tasks and free up journalists for more substantive reporting. They use it for copy-editing, and to sift through large datasets and identify trends or important information within large document sets (e.g. Panama Papers).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Ambitious publishers may be looking to use GenAI as a content surfacing tool, similar to Google, for fact-checking stories. Even more ambitious journalists and publishers may look to AI to take their notes and write full-fledged articles.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ff8d1e0ca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ff8d1e0ca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they’re even capable of omni-modality! They can interact with, understand, and generate audio, visual and video content as well as text. As a result, there is a greater risk of believable mis-information and “fake news”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0aea467bb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0aea467bb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brings us to 2024. This year</a:t>
            </a:r>
            <a:r>
              <a:rPr lang="en"/>
              <a:t>, a record number of voters will head to, or have </a:t>
            </a:r>
            <a:r>
              <a:rPr lang="en"/>
              <a:t>already been to,</a:t>
            </a:r>
            <a:r>
              <a:rPr lang="en"/>
              <a:t> the polls. 4 billion people, across at least 64 countries are eligible to vote in elections this year, which represents half of the global population. A majority of Americans are highly concerned that AI has already been used to create and spread misinformation ahead of the elections in November.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0e827ee3f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0e827ee3f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intriguing about this year’s elections aligning with the surge of Generative AI is how AI is being leveraged to shape voter opinions. Many fear that “bad actors” will exploit generative AI to produce hyper-realistic images or videos depicting opposing candidates in compromising or illegal situations, aiming to deceive voters. While this may still occur, there’s a different phenomenon that emerges: the spread of intentionally fake content, designed to appear absurd or exaggerated, often going viral and giving candidates an edge, by connecting with their voter base and undecided voters. You see this play out in almost comical ways. Former p</a:t>
            </a:r>
            <a:r>
              <a:rPr lang="en"/>
              <a:t>resident</a:t>
            </a:r>
            <a:r>
              <a:rPr lang="en"/>
              <a:t> Donald Trump, for example, put out a tweet claiming that Kamala’s team used AI to create a fake crowd at one of her rallies. This could very easily have been fact-checked (and it was) by the many journalists who were there in person, covering the rally. AI-generated photos and videos, have become useful tools for spreading false with a clear political motive. Earlier this year, doctored photos circulated of former President Donald Trump being arrested by New York City law enforcement and went viral on the internet. AP fact-checked the story and found that the images were AI-generated.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ff82fe368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ff82fe368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 we know that LLMs are capable of omni-modality. And we know that it poses a real threat to the world. But there might also be an opportunity. An opportunity to reach audiences in a more accessible and potentially meaningful way.</a:t>
            </a:r>
            <a:endParaRPr>
              <a:solidFill>
                <a:schemeClr val="dk1"/>
              </a:solidFill>
            </a:endParaRPr>
          </a:p>
          <a:p>
            <a:pPr indent="0" lvl="0" marL="0" rtl="0" algn="l">
              <a:spcBef>
                <a:spcPts val="0"/>
              </a:spcBef>
              <a:spcAft>
                <a:spcPts val="0"/>
              </a:spcAft>
              <a:buNone/>
            </a:pPr>
            <a:r>
              <a:rPr lang="en"/>
              <a:t> </a:t>
            </a:r>
            <a:r>
              <a:rPr lang="en"/>
              <a:t>Generative AI can be used to contextualize, and make sense of the news. To organize, filter, and bucket the information presented. There is an opportunity to meet readers where they are, and empower them to understand issues on a deeper level, in a way that maybe wasn’t possible before.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ff8d1e0ca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ff8d1e0ca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0e827ee3f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0e827ee3f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Ground News, we process hundreds of thousands of news articles from over 50,000 different news sources. Articles from different outlets covering the same event are merged into a single story, making it possible to get multiple perspectives in one place. We assign bias and factuality </a:t>
            </a:r>
            <a:r>
              <a:rPr lang="en"/>
              <a:t>labels</a:t>
            </a:r>
            <a:r>
              <a:rPr lang="en"/>
              <a:t> to these stories, allowing us to highlight the bias distribution within a story.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0e827ee3f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0e827ee3f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Ground News rating system adds context and transparency to every news story. Readers from all walks of life can conveniently identify media bias, check source credibility, and view ownership data for news outlets around the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bias and factuality ratings are determined using three independent news monitoring organizations: Ad Fontes Media, </a:t>
            </a:r>
            <a:r>
              <a:rPr lang="en">
                <a:solidFill>
                  <a:schemeClr val="dk1"/>
                </a:solidFill>
              </a:rPr>
              <a:t>All Sides, </a:t>
            </a:r>
            <a:r>
              <a:rPr lang="en"/>
              <a:t>and Media Bias Fact Check. Collectively, these organizations employ hundreds of journalists to generate overall news source scores based on scores of individual articles or multimedia. At Ground, we aggregate these scores into a single bias label, from the far-left, left, and lean left, to the far-right, right, and lean-right counterparts.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ownership categories were researched and developed by Ground News. If you’d like to learn more about our methodology, please visit our website!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aea467b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aea467b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I’m Haris Amiri. I’m a Senior Machine Learning Engineer and the ML Team Lead at Ground News. Today, I’m here to talk about the intersection of journalism and AI, the impact of AI on the US presidential elections, and how Ground News uses emerging technologies to</a:t>
            </a:r>
            <a:r>
              <a:rPr lang="en"/>
              <a:t> keep users informed in a rapidly evolving media landscape.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0e827ee3f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0e827ee3f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powerful feature we have is the Blindspot Feed. Blindspots are stories where there is little to no coverage from one side of the political spectrum. This allows our users to actively read stories they may not ordinarily encounter in their day-to-day news consumption.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0e827ee3f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0e827ee3f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Ground News, we’re not </a:t>
            </a:r>
            <a:r>
              <a:rPr lang="en"/>
              <a:t>trying</a:t>
            </a:r>
            <a:r>
              <a:rPr lang="en"/>
              <a:t> to replace journalists. We love the work you do. On our “story” pages, we link out directly to you and your articles, so that readers can have somewhere to go when they want to read in more detail, and gain more information. Our role in the space is to help contextualize the news, help surface different perspectives and empower a reader to make their own decisions. So we try to make it easy for readers to discover articles, particularly those on specific topics that are written from a perspective they may not normally come into contact with - whether that’s local coverage on the ground, or that of a bias that is different from their own. We don’t rewrite your articles, nor do we make it difficult for readers to get to your publications!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0e827ee3f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0e827ee3f0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 great deal of information - some of it is truthful, some of it is partially true, some of it is misleading, and some of it is straight up false. Unfortunately, the burden currently falls on the individual to make sense of the noise.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is a great need for something that can bring together people from all perspectives, that can give you a breakdown of the information without the ‘spin’ or ‘partisan’ language, that can identify and highlight the different narratives and perspectives within a story. At Ground, we strive to be that platform. One of the ways in which we do this is through our GAIA Digests.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0e827ee3f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0e827ee3f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use generative AI to sift through tons of articles, and identify the key points within a story. A short summary, a neutral headline, and some breakdown around the important locations of a story and the amount of </a:t>
            </a:r>
            <a:r>
              <a:rPr i="1" lang="en"/>
              <a:t>original reporting</a:t>
            </a:r>
            <a:r>
              <a:rPr lang="en"/>
              <a:t> that a story may have - that is, non-wire stories.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0e827ee3f0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0e827ee3f0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We’re able to highlight the ‘common ground’ between different perspectives and sources covering a news event. This helps bring people together and understand what they agree upon, before diving into the nuances of the different viewpoints around a 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can also anticipate what questions may naturally arise, and use a variety of tools to create a set of “Follow Up” questions.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0e827ee3f0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0e827ee3f0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Perhaps the most interesting, in my opinion, is our work in surfacing the different perspectives and narratives within a story’s coverage. We can do the work of trying to present each case in the best possible light, with quotes and other information to back it up.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can be incredibly useful both for the average news consumer, but also journalists - in their work to do research, and understand where the biases may exist, not only in the external coverage, but potentially their own.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0e827ee3f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0e827ee3f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powerful feature we have are working on with Generative AI is primary </a:t>
            </a:r>
            <a:r>
              <a:rPr lang="en"/>
              <a:t>source document discovery. Many news stories often break around specific primary sources. Whether that is a scientific study, or a tweet, or a press release, we are able to surface the original content in many cases and present links to those to users, alongside descriptions of the primary sources and their significance within the story.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e827ee3f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0e827ee3f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lessons we’ve learned along the way when working with generative AI. Hopefully some of this may be useful to you in your use-cases of these generative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LLM hallucinations are a real problem. Hallucinations is the term we use to describe when a large language model decides to ‘make up’ its own answer. They do not ‘go away’ with 100% certainty, even if all the content needed is within the prompt provided. Additional guardrails are necessary. In our work, we find that far too many organizations are using LLMs, particularly independent news aggregators, in ways that clearly do not have guardrails in place. This is very dangerous.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can be mitigated in several ways. Some include incorporating multi-agent debate, where you have several models try to ‘fact-check’ a piece of text against a corpus and they have to agree on the same pass or fail score, else they go back and forth until they can or cannot come to a conclusion. You can also make sure to include citations in your generated work, and as a final step - adding that ‘human-review’ element really helps ensure truthful information. A lot of my work at Ground news specifically goes into developing our own guardrail systems to mitigate these hallucinations as much as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early project I worked on with LLMs was getting it to generate an analysis across three different pieces of text - left / center / right. The focus was to identify the difference in language, tone, and content. However, sometimes due to the nature of the coverage, there would be one side missing (like in a blindspot), where there is mostly only left leaning and center </a:t>
            </a:r>
            <a:r>
              <a:rPr lang="en"/>
              <a:t>leaning</a:t>
            </a:r>
            <a:r>
              <a:rPr lang="en"/>
              <a:t> coverage. When asked to identify the differences, the model would often hallucinate and make up a ‘stance’ for the missing bias-side, in this case the “right-leaning” perspective. We realized that part of the problem, was that we were telling the model that we were giving it a left leaning and a center leaning piece of text! In its effort to be neutral, it felt that it needed to provide a balanced perspective by showing “all” perspectives, even if some of them were missing.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0e827ee3f0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0e827ee3f0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return to the question from earlier. How do you feel about the emergence of AI in Journalism. Do you see it as a risk or an opportunity?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0e827ee3f0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0e827ee3f0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aea467bb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0aea467bb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you’re not already familiar with Ground News, we are</a:t>
            </a:r>
            <a:r>
              <a:rPr lang="en"/>
              <a:t> a news comparison platform that makes it easy to compare how multiple sources are covering a news story. I’ll talk more about what we do in a little bit.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ff8d1e0ca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ff8d1e0ca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I’d like to start by posing a question to the group to think about throughout the presentation. How do you feel about the emergence of AI in Journalism. Do you see it as a risk or an opportunity?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0aea467bb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0aea467bb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engage with news in your daily life? In what ways and how often? Where do you get your news, and has that changed in the last few years?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f7d1edf3d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f7d1edf3d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a:t>
            </a:r>
            <a:r>
              <a:rPr i="1" lang="en"/>
              <a:t>feels like</a:t>
            </a:r>
            <a:r>
              <a:rPr lang="en"/>
              <a:t> the news (and in a larger way, politics) have become an increasingly larger part of our daily lives. Entertainment media that would previously stay away from these types of conversations have fully embraced this,  as you see prominent politicians and presidents featured in comedy podcasts, twitch streams, and youtube videos.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the “news” has </a:t>
            </a:r>
            <a:r>
              <a:rPr lang="en"/>
              <a:t>integrated itself further into our culture</a:t>
            </a:r>
            <a:r>
              <a:rPr lang="en"/>
              <a:t>, news analysis and punditry has also grown. This has </a:t>
            </a:r>
            <a:r>
              <a:rPr lang="en"/>
              <a:t>created</a:t>
            </a:r>
            <a:r>
              <a:rPr lang="en"/>
              <a:t> a dramatic shift in where people get their news, and where they place their trust. According to a report by Digital </a:t>
            </a:r>
            <a:r>
              <a:rPr lang="en"/>
              <a:t>Content</a:t>
            </a:r>
            <a:r>
              <a:rPr lang="en"/>
              <a:t> Next from earlier this year, there has been a significant increase in the popularity of </a:t>
            </a:r>
            <a:r>
              <a:rPr b="1" lang="en"/>
              <a:t>alternative</a:t>
            </a:r>
            <a:r>
              <a:rPr lang="en"/>
              <a:t> news sources, with younger audiences’ preferences shifting towards content creators and influencers over institutions and mainstream news brands.</a:t>
            </a:r>
            <a:br>
              <a:rPr lang="en"/>
            </a:br>
            <a:endParaRPr/>
          </a:p>
          <a:p>
            <a:pPr indent="0" lvl="0" marL="0" rtl="0" algn="l">
              <a:spcBef>
                <a:spcPts val="0"/>
              </a:spcBef>
              <a:spcAft>
                <a:spcPts val="0"/>
              </a:spcAft>
              <a:buNone/>
            </a:pPr>
            <a:r>
              <a:rPr lang="en" u="sng">
                <a:solidFill>
                  <a:schemeClr val="hlink"/>
                </a:solidFill>
                <a:hlinkClick r:id="rId2"/>
              </a:rPr>
              <a:t>https://digitalcontentnext.org/blog/2024/07/02/todays-audiences-like-short-video-news-with-personality/</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d2fb38073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d2fb38073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‘democratization’ of news results in fewer gatekeepers and allows for more perspectives to be spotlighted. However, it also opens the door to a rise in misinformation and one-sided, partisan coverage. As a result, the burden falls on the individual to make sense of the noise. Acclaimed historian, Yuval Noah Harari, describes information as “food” for the mind, and if you eat too much of it or the wrong kind, he says, you’ll get a “very sick mind”.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ff82fe368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ff82fe368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very few newsrooms that have got bigger in recent years. What has gone up is the consumer demand for up to date news content. </a:t>
            </a:r>
            <a:r>
              <a:rPr lang="en"/>
              <a:t>The rise in demand has gotten many publishers moving towards using generative ai features to create more content, and reduce the time journalists spend on repetitive tasks.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What’s more, companies like Open AI, Google and Meta have scraped most of the internet to train </a:t>
            </a:r>
            <a:r>
              <a:rPr lang="en"/>
              <a:t>their</a:t>
            </a:r>
            <a:r>
              <a:rPr lang="en"/>
              <a:t> state of the art Large Language Models, including majority of online news publications. That has left publishers with a few choices. They can file lawsuits against these companies, like the NYT is currently pursuing, or they can go a different route.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ff82fe368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ff82fe368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play a quick game. Can you guess what all of these brands have in common, aside from being in the news and media space?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14"/>
          <p:cNvSpPr txBox="1"/>
          <p:nvPr>
            <p:ph type="ctrTitle"/>
          </p:nvPr>
        </p:nvSpPr>
        <p:spPr>
          <a:xfrm>
            <a:off x="411750" y="1130675"/>
            <a:ext cx="83205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9" name="Google Shape;59;p14"/>
          <p:cNvSpPr txBox="1"/>
          <p:nvPr>
            <p:ph idx="1" type="subTitle"/>
          </p:nvPr>
        </p:nvSpPr>
        <p:spPr>
          <a:xfrm>
            <a:off x="311700" y="32202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700"/>
              <a:buNone/>
              <a:defRPr sz="27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 name="Google Shape;60;p14"/>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Headline">
  <p:cSld name="CUSTOM">
    <p:spTree>
      <p:nvGrpSpPr>
        <p:cNvPr id="61" name="Shape 61"/>
        <p:cNvGrpSpPr/>
        <p:nvPr/>
      </p:nvGrpSpPr>
      <p:grpSpPr>
        <a:xfrm>
          <a:off x="0" y="0"/>
          <a:ext cx="0" cy="0"/>
          <a:chOff x="0" y="0"/>
          <a:chExt cx="0" cy="0"/>
        </a:xfrm>
      </p:grpSpPr>
      <p:sp>
        <p:nvSpPr>
          <p:cNvPr id="62" name="Google Shape;62;p15"/>
          <p:cNvSpPr/>
          <p:nvPr>
            <p:ph idx="2" type="pic"/>
          </p:nvPr>
        </p:nvSpPr>
        <p:spPr>
          <a:xfrm>
            <a:off x="282075" y="318400"/>
            <a:ext cx="4291200" cy="4506600"/>
          </a:xfrm>
          <a:prstGeom prst="rect">
            <a:avLst/>
          </a:prstGeom>
          <a:noFill/>
          <a:ln>
            <a:noFill/>
          </a:ln>
        </p:spPr>
      </p:sp>
      <p:sp>
        <p:nvSpPr>
          <p:cNvPr id="63" name="Google Shape;63;p15"/>
          <p:cNvSpPr txBox="1"/>
          <p:nvPr>
            <p:ph type="title"/>
          </p:nvPr>
        </p:nvSpPr>
        <p:spPr>
          <a:xfrm>
            <a:off x="4728025" y="318425"/>
            <a:ext cx="4003200" cy="45066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15"/>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Clr>
                <a:srgbClr val="000000"/>
              </a:buClr>
              <a:buSzPts val="935"/>
              <a:buFont typeface="Arial"/>
              <a:buNone/>
              <a:defRPr/>
            </a:lvl1pPr>
            <a:lvl2pPr lvl="1" rtl="0">
              <a:buClr>
                <a:srgbClr val="000000"/>
              </a:buClr>
              <a:buSzPts val="935"/>
              <a:buFont typeface="Arial"/>
              <a:buNone/>
              <a:defRPr/>
            </a:lvl2pPr>
            <a:lvl3pPr lvl="2" rtl="0">
              <a:buClr>
                <a:srgbClr val="000000"/>
              </a:buClr>
              <a:buSzPts val="935"/>
              <a:buFont typeface="Arial"/>
              <a:buNone/>
              <a:defRPr/>
            </a:lvl3pPr>
            <a:lvl4pPr lvl="3" rtl="0">
              <a:buClr>
                <a:srgbClr val="000000"/>
              </a:buClr>
              <a:buSzPts val="935"/>
              <a:buFont typeface="Arial"/>
              <a:buNone/>
              <a:defRPr/>
            </a:lvl4pPr>
            <a:lvl5pPr lvl="4" rtl="0">
              <a:buClr>
                <a:srgbClr val="000000"/>
              </a:buClr>
              <a:buSzPts val="935"/>
              <a:buFont typeface="Arial"/>
              <a:buNone/>
              <a:defRPr/>
            </a:lvl5pPr>
            <a:lvl6pPr lvl="5" rtl="0">
              <a:buClr>
                <a:srgbClr val="000000"/>
              </a:buClr>
              <a:buSzPts val="935"/>
              <a:buFont typeface="Arial"/>
              <a:buNone/>
              <a:defRPr/>
            </a:lvl6pPr>
            <a:lvl7pPr lvl="6" rtl="0">
              <a:buClr>
                <a:srgbClr val="000000"/>
              </a:buClr>
              <a:buSzPts val="935"/>
              <a:buFont typeface="Arial"/>
              <a:buNone/>
              <a:defRPr/>
            </a:lvl7pPr>
            <a:lvl8pPr lvl="7" rtl="0">
              <a:buClr>
                <a:srgbClr val="000000"/>
              </a:buClr>
              <a:buSzPts val="935"/>
              <a:buFont typeface="Arial"/>
              <a:buNone/>
              <a:defRPr/>
            </a:lvl8pPr>
            <a:lvl9pPr lvl="8" rtl="0">
              <a:buClr>
                <a:srgbClr val="000000"/>
              </a:buClr>
              <a:buSzPts val="935"/>
              <a:buFont typeface="Arial"/>
              <a:buNone/>
              <a:defRPr/>
            </a:lvl9pPr>
          </a:lstStyle>
          <a:p>
            <a:pPr indent="0" lvl="0" marL="0" rtl="0" algn="ctr">
              <a:spcBef>
                <a:spcPts val="0"/>
              </a:spcBef>
              <a:spcAft>
                <a:spcPts val="0"/>
              </a:spcAft>
              <a:buNone/>
            </a:pPr>
            <a:fld id="{00000000-1234-1234-1234-123412341234}" type="slidenum">
              <a:rPr lang="en"/>
              <a:t>‹#›</a:t>
            </a:fld>
            <a:endParaRPr sz="55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Sub-Head">
  <p:cSld name="CUSTOM_1">
    <p:spTree>
      <p:nvGrpSpPr>
        <p:cNvPr id="65" name="Shape 65"/>
        <p:cNvGrpSpPr/>
        <p:nvPr/>
      </p:nvGrpSpPr>
      <p:grpSpPr>
        <a:xfrm>
          <a:off x="0" y="0"/>
          <a:ext cx="0" cy="0"/>
          <a:chOff x="0" y="0"/>
          <a:chExt cx="0" cy="0"/>
        </a:xfrm>
      </p:grpSpPr>
      <p:sp>
        <p:nvSpPr>
          <p:cNvPr id="66" name="Google Shape;66;p16"/>
          <p:cNvSpPr/>
          <p:nvPr>
            <p:ph idx="2" type="pic"/>
          </p:nvPr>
        </p:nvSpPr>
        <p:spPr>
          <a:xfrm>
            <a:off x="282075" y="318400"/>
            <a:ext cx="4291200" cy="4506600"/>
          </a:xfrm>
          <a:prstGeom prst="rect">
            <a:avLst/>
          </a:prstGeom>
          <a:noFill/>
          <a:ln>
            <a:noFill/>
          </a:ln>
        </p:spPr>
      </p:sp>
      <p:sp>
        <p:nvSpPr>
          <p:cNvPr id="67" name="Google Shape;67;p16"/>
          <p:cNvSpPr txBox="1"/>
          <p:nvPr>
            <p:ph type="title"/>
          </p:nvPr>
        </p:nvSpPr>
        <p:spPr>
          <a:xfrm>
            <a:off x="4728025" y="318425"/>
            <a:ext cx="4003200" cy="4506600"/>
          </a:xfrm>
          <a:prstGeom prst="rect">
            <a:avLst/>
          </a:prstGeom>
        </p:spPr>
        <p:txBody>
          <a:bodyPr anchorCtr="0" anchor="ctr" bIns="91425" lIns="91425" spcFirstLastPara="1" rIns="91425" wrap="square" tIns="91425">
            <a:normAutofit/>
          </a:bodyPr>
          <a:lstStyle>
            <a:lvl1pPr lvl="0" rtl="0">
              <a:spcBef>
                <a:spcPts val="0"/>
              </a:spcBef>
              <a:spcAft>
                <a:spcPts val="0"/>
              </a:spcAft>
              <a:buSzPts val="16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6"/>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sz="55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
    <p:spTree>
      <p:nvGrpSpPr>
        <p:cNvPr id="69" name="Shape 69"/>
        <p:cNvGrpSpPr/>
        <p:nvPr/>
      </p:nvGrpSpPr>
      <p:grpSpPr>
        <a:xfrm>
          <a:off x="0" y="0"/>
          <a:ext cx="0" cy="0"/>
          <a:chOff x="0" y="0"/>
          <a:chExt cx="0" cy="0"/>
        </a:xfrm>
      </p:grpSpPr>
      <p:sp>
        <p:nvSpPr>
          <p:cNvPr id="70" name="Google Shape;70;p17"/>
          <p:cNvSpPr txBox="1"/>
          <p:nvPr>
            <p:ph type="title"/>
          </p:nvPr>
        </p:nvSpPr>
        <p:spPr>
          <a:xfrm>
            <a:off x="2570400" y="318425"/>
            <a:ext cx="4003200" cy="4506600"/>
          </a:xfrm>
          <a:prstGeom prst="rect">
            <a:avLst/>
          </a:prstGeom>
        </p:spPr>
        <p:txBody>
          <a:bodyPr anchorCtr="0" anchor="ctr" bIns="91425" lIns="91425" spcFirstLastPara="1" rIns="91425" wrap="square" tIns="91425">
            <a:normAutofit/>
          </a:bodyPr>
          <a:lstStyle>
            <a:lvl1pPr lvl="0" rtl="0" algn="just">
              <a:spcBef>
                <a:spcPts val="0"/>
              </a:spcBef>
              <a:spcAft>
                <a:spcPts val="0"/>
              </a:spcAft>
              <a:buSzPts val="1600"/>
              <a:buNone/>
              <a:defRPr b="0" i="1" sz="1600"/>
            </a:lvl1pPr>
            <a:lvl2pPr lvl="1" rtl="0">
              <a:spcBef>
                <a:spcPts val="0"/>
              </a:spcBef>
              <a:spcAft>
                <a:spcPts val="0"/>
              </a:spcAft>
              <a:buSzPts val="2800"/>
              <a:buNone/>
              <a:defRPr b="0" i="1"/>
            </a:lvl2pPr>
            <a:lvl3pPr lvl="2" rtl="0">
              <a:spcBef>
                <a:spcPts val="0"/>
              </a:spcBef>
              <a:spcAft>
                <a:spcPts val="0"/>
              </a:spcAft>
              <a:buSzPts val="2800"/>
              <a:buNone/>
              <a:defRPr b="0" i="1"/>
            </a:lvl3pPr>
            <a:lvl4pPr lvl="3" rtl="0">
              <a:spcBef>
                <a:spcPts val="0"/>
              </a:spcBef>
              <a:spcAft>
                <a:spcPts val="0"/>
              </a:spcAft>
              <a:buSzPts val="2800"/>
              <a:buNone/>
              <a:defRPr b="0" i="1"/>
            </a:lvl4pPr>
            <a:lvl5pPr lvl="4" rtl="0">
              <a:spcBef>
                <a:spcPts val="0"/>
              </a:spcBef>
              <a:spcAft>
                <a:spcPts val="0"/>
              </a:spcAft>
              <a:buSzPts val="2800"/>
              <a:buNone/>
              <a:defRPr b="0" i="1"/>
            </a:lvl5pPr>
            <a:lvl6pPr lvl="5" rtl="0">
              <a:spcBef>
                <a:spcPts val="0"/>
              </a:spcBef>
              <a:spcAft>
                <a:spcPts val="0"/>
              </a:spcAft>
              <a:buSzPts val="2800"/>
              <a:buNone/>
              <a:defRPr b="0" i="1"/>
            </a:lvl6pPr>
            <a:lvl7pPr lvl="6" rtl="0">
              <a:spcBef>
                <a:spcPts val="0"/>
              </a:spcBef>
              <a:spcAft>
                <a:spcPts val="0"/>
              </a:spcAft>
              <a:buSzPts val="2800"/>
              <a:buNone/>
              <a:defRPr b="0" i="1"/>
            </a:lvl7pPr>
            <a:lvl8pPr lvl="7" rtl="0">
              <a:spcBef>
                <a:spcPts val="0"/>
              </a:spcBef>
              <a:spcAft>
                <a:spcPts val="0"/>
              </a:spcAft>
              <a:buSzPts val="2800"/>
              <a:buNone/>
              <a:defRPr b="0" i="1"/>
            </a:lvl8pPr>
            <a:lvl9pPr lvl="8" rtl="0">
              <a:spcBef>
                <a:spcPts val="0"/>
              </a:spcBef>
              <a:spcAft>
                <a:spcPts val="0"/>
              </a:spcAft>
              <a:buSzPts val="2800"/>
              <a:buNone/>
              <a:defRPr b="0" i="1"/>
            </a:lvl9pPr>
          </a:lstStyle>
          <a:p/>
        </p:txBody>
      </p:sp>
      <p:sp>
        <p:nvSpPr>
          <p:cNvPr id="71" name="Google Shape;71;p17"/>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sz="550"/>
          </a:p>
        </p:txBody>
      </p:sp>
      <p:sp>
        <p:nvSpPr>
          <p:cNvPr id="72" name="Google Shape;72;p17"/>
          <p:cNvSpPr txBox="1"/>
          <p:nvPr>
            <p:ph idx="1" type="body"/>
          </p:nvPr>
        </p:nvSpPr>
        <p:spPr>
          <a:xfrm>
            <a:off x="3860400" y="3274950"/>
            <a:ext cx="2713200" cy="361800"/>
          </a:xfrm>
          <a:prstGeom prst="rect">
            <a:avLst/>
          </a:prstGeom>
        </p:spPr>
        <p:txBody>
          <a:bodyPr anchorCtr="0" anchor="t" bIns="91425" lIns="91425" spcFirstLastPara="1" rIns="91425" wrap="square" tIns="91425">
            <a:normAutofit/>
          </a:bodyPr>
          <a:lstStyle>
            <a:lvl1pPr indent="-304800" lvl="0" marL="457200" rtl="0" algn="r">
              <a:spcBef>
                <a:spcPts val="0"/>
              </a:spcBef>
              <a:spcAft>
                <a:spcPts val="0"/>
              </a:spcAft>
              <a:buSzPts val="1200"/>
              <a:buChar char="●"/>
              <a:defRPr sz="1200"/>
            </a:lvl1pPr>
            <a:lvl2pPr indent="-292100" lvl="1" marL="914400" rtl="0" algn="r">
              <a:spcBef>
                <a:spcPts val="0"/>
              </a:spcBef>
              <a:spcAft>
                <a:spcPts val="0"/>
              </a:spcAft>
              <a:buSzPts val="1000"/>
              <a:buChar char="○"/>
              <a:defRPr/>
            </a:lvl2pPr>
            <a:lvl3pPr indent="-292100" lvl="2" marL="1371600" rtl="0" algn="r">
              <a:spcBef>
                <a:spcPts val="0"/>
              </a:spcBef>
              <a:spcAft>
                <a:spcPts val="0"/>
              </a:spcAft>
              <a:buSzPts val="1000"/>
              <a:buChar char="■"/>
              <a:defRPr/>
            </a:lvl3pPr>
            <a:lvl4pPr indent="-292100" lvl="3" marL="1828800" rtl="0" algn="r">
              <a:spcBef>
                <a:spcPts val="0"/>
              </a:spcBef>
              <a:spcAft>
                <a:spcPts val="0"/>
              </a:spcAft>
              <a:buSzPts val="1000"/>
              <a:buChar char="●"/>
              <a:defRPr/>
            </a:lvl4pPr>
            <a:lvl5pPr indent="-292100" lvl="4" marL="2286000" rtl="0" algn="r">
              <a:spcBef>
                <a:spcPts val="0"/>
              </a:spcBef>
              <a:spcAft>
                <a:spcPts val="0"/>
              </a:spcAft>
              <a:buSzPts val="1000"/>
              <a:buChar char="○"/>
              <a:defRPr/>
            </a:lvl5pPr>
            <a:lvl6pPr indent="-292100" lvl="5" marL="2743200" rtl="0" algn="r">
              <a:spcBef>
                <a:spcPts val="0"/>
              </a:spcBef>
              <a:spcAft>
                <a:spcPts val="0"/>
              </a:spcAft>
              <a:buSzPts val="1000"/>
              <a:buChar char="■"/>
              <a:defRPr/>
            </a:lvl6pPr>
            <a:lvl7pPr indent="-292100" lvl="6" marL="3200400" rtl="0" algn="r">
              <a:spcBef>
                <a:spcPts val="0"/>
              </a:spcBef>
              <a:spcAft>
                <a:spcPts val="0"/>
              </a:spcAft>
              <a:buSzPts val="1000"/>
              <a:buChar char="●"/>
              <a:defRPr/>
            </a:lvl7pPr>
            <a:lvl8pPr indent="-292100" lvl="7" marL="3657600" rtl="0" algn="r">
              <a:spcBef>
                <a:spcPts val="0"/>
              </a:spcBef>
              <a:spcAft>
                <a:spcPts val="0"/>
              </a:spcAft>
              <a:buSzPts val="1000"/>
              <a:buChar char="○"/>
              <a:defRPr/>
            </a:lvl8pPr>
            <a:lvl9pPr indent="-292100" lvl="8" marL="4114800" rtl="0" algn="r">
              <a:spcBef>
                <a:spcPts val="0"/>
              </a:spcBef>
              <a:spcAft>
                <a:spcPts val="0"/>
              </a:spcAft>
              <a:buSzPts val="10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5" name="Google Shape;75;p18"/>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9"/>
          <p:cNvSpPr txBox="1"/>
          <p:nvPr>
            <p:ph type="title"/>
          </p:nvPr>
        </p:nvSpPr>
        <p:spPr>
          <a:xfrm>
            <a:off x="426900" y="445025"/>
            <a:ext cx="8304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9"/>
          <p:cNvSpPr txBox="1"/>
          <p:nvPr>
            <p:ph idx="1" type="body"/>
          </p:nvPr>
        </p:nvSpPr>
        <p:spPr>
          <a:xfrm>
            <a:off x="426900" y="1152475"/>
            <a:ext cx="8304300" cy="3416400"/>
          </a:xfrm>
          <a:prstGeom prst="rect">
            <a:avLst/>
          </a:prstGeom>
        </p:spPr>
        <p:txBody>
          <a:bodyPr anchorCtr="0" anchor="t" bIns="91425" lIns="91425" spcFirstLastPara="1" rIns="91425" wrap="square" tIns="91425">
            <a:normAutofit/>
          </a:bodyPr>
          <a:lstStyle>
            <a:lvl1pPr indent="-330200" lvl="0" marL="457200" rtl="0" algn="just">
              <a:lnSpc>
                <a:spcPct val="100000"/>
              </a:lnSpc>
              <a:spcBef>
                <a:spcPts val="0"/>
              </a:spcBef>
              <a:spcAft>
                <a:spcPts val="0"/>
              </a:spcAft>
              <a:buSzPts val="1600"/>
              <a:buChar char="●"/>
              <a:defRPr/>
            </a:lvl1pPr>
            <a:lvl2pPr indent="-292100" lvl="1" marL="914400" rtl="0" algn="just">
              <a:lnSpc>
                <a:spcPct val="100000"/>
              </a:lnSpc>
              <a:spcBef>
                <a:spcPts val="0"/>
              </a:spcBef>
              <a:spcAft>
                <a:spcPts val="0"/>
              </a:spcAft>
              <a:buSzPts val="1000"/>
              <a:buChar char="○"/>
              <a:defRPr/>
            </a:lvl2pPr>
            <a:lvl3pPr indent="-292100" lvl="2" marL="1371600" rtl="0" algn="just">
              <a:lnSpc>
                <a:spcPct val="100000"/>
              </a:lnSpc>
              <a:spcBef>
                <a:spcPts val="0"/>
              </a:spcBef>
              <a:spcAft>
                <a:spcPts val="0"/>
              </a:spcAft>
              <a:buSzPts val="1000"/>
              <a:buChar char="■"/>
              <a:defRPr/>
            </a:lvl3pPr>
            <a:lvl4pPr indent="-292100" lvl="3" marL="1828800" rtl="0" algn="just">
              <a:lnSpc>
                <a:spcPct val="100000"/>
              </a:lnSpc>
              <a:spcBef>
                <a:spcPts val="0"/>
              </a:spcBef>
              <a:spcAft>
                <a:spcPts val="0"/>
              </a:spcAft>
              <a:buSzPts val="1000"/>
              <a:buChar char="●"/>
              <a:defRPr/>
            </a:lvl4pPr>
            <a:lvl5pPr indent="-292100" lvl="4" marL="2286000" rtl="0" algn="just">
              <a:lnSpc>
                <a:spcPct val="100000"/>
              </a:lnSpc>
              <a:spcBef>
                <a:spcPts val="0"/>
              </a:spcBef>
              <a:spcAft>
                <a:spcPts val="0"/>
              </a:spcAft>
              <a:buSzPts val="1000"/>
              <a:buChar char="○"/>
              <a:defRPr/>
            </a:lvl5pPr>
            <a:lvl6pPr indent="-292100" lvl="5" marL="2743200" rtl="0" algn="just">
              <a:lnSpc>
                <a:spcPct val="100000"/>
              </a:lnSpc>
              <a:spcBef>
                <a:spcPts val="0"/>
              </a:spcBef>
              <a:spcAft>
                <a:spcPts val="0"/>
              </a:spcAft>
              <a:buSzPts val="1000"/>
              <a:buChar char="■"/>
              <a:defRPr/>
            </a:lvl6pPr>
            <a:lvl7pPr indent="-292100" lvl="6" marL="3200400" rtl="0" algn="just">
              <a:lnSpc>
                <a:spcPct val="100000"/>
              </a:lnSpc>
              <a:spcBef>
                <a:spcPts val="0"/>
              </a:spcBef>
              <a:spcAft>
                <a:spcPts val="0"/>
              </a:spcAft>
              <a:buSzPts val="1000"/>
              <a:buChar char="●"/>
              <a:defRPr/>
            </a:lvl7pPr>
            <a:lvl8pPr indent="-292100" lvl="7" marL="3657600" rtl="0" algn="just">
              <a:lnSpc>
                <a:spcPct val="100000"/>
              </a:lnSpc>
              <a:spcBef>
                <a:spcPts val="0"/>
              </a:spcBef>
              <a:spcAft>
                <a:spcPts val="0"/>
              </a:spcAft>
              <a:buSzPts val="1000"/>
              <a:buChar char="○"/>
              <a:defRPr/>
            </a:lvl8pPr>
            <a:lvl9pPr indent="-292100" lvl="8" marL="4114800" rtl="0" algn="just">
              <a:lnSpc>
                <a:spcPct val="100000"/>
              </a:lnSpc>
              <a:spcBef>
                <a:spcPts val="0"/>
              </a:spcBef>
              <a:spcAft>
                <a:spcPts val="0"/>
              </a:spcAft>
              <a:buSzPts val="1000"/>
              <a:buChar char="■"/>
              <a:defRPr/>
            </a:lvl9pPr>
          </a:lstStyle>
          <a:p/>
        </p:txBody>
      </p:sp>
      <p:sp>
        <p:nvSpPr>
          <p:cNvPr id="79" name="Google Shape;79;p19"/>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20"/>
          <p:cNvSpPr txBox="1"/>
          <p:nvPr>
            <p:ph type="title"/>
          </p:nvPr>
        </p:nvSpPr>
        <p:spPr>
          <a:xfrm>
            <a:off x="426900" y="445025"/>
            <a:ext cx="8304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20"/>
          <p:cNvSpPr txBox="1"/>
          <p:nvPr>
            <p:ph idx="1" type="body"/>
          </p:nvPr>
        </p:nvSpPr>
        <p:spPr>
          <a:xfrm>
            <a:off x="426900" y="1152475"/>
            <a:ext cx="39999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83" name="Google Shape;83;p20"/>
          <p:cNvSpPr txBox="1"/>
          <p:nvPr>
            <p:ph idx="2" type="body"/>
          </p:nvPr>
        </p:nvSpPr>
        <p:spPr>
          <a:xfrm>
            <a:off x="4731300" y="1152475"/>
            <a:ext cx="39999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84" name="Google Shape;84;p20"/>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85" name="Shape 85"/>
        <p:cNvGrpSpPr/>
        <p:nvPr/>
      </p:nvGrpSpPr>
      <p:grpSpPr>
        <a:xfrm>
          <a:off x="0" y="0"/>
          <a:ext cx="0" cy="0"/>
          <a:chOff x="0" y="0"/>
          <a:chExt cx="0" cy="0"/>
        </a:xfrm>
      </p:grpSpPr>
      <p:sp>
        <p:nvSpPr>
          <p:cNvPr id="86" name="Google Shape;86;p21"/>
          <p:cNvSpPr txBox="1"/>
          <p:nvPr>
            <p:ph type="title"/>
          </p:nvPr>
        </p:nvSpPr>
        <p:spPr>
          <a:xfrm>
            <a:off x="426900" y="445025"/>
            <a:ext cx="8304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21"/>
          <p:cNvSpPr txBox="1"/>
          <p:nvPr>
            <p:ph idx="1" type="body"/>
          </p:nvPr>
        </p:nvSpPr>
        <p:spPr>
          <a:xfrm>
            <a:off x="426900" y="1152475"/>
            <a:ext cx="25296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88" name="Google Shape;88;p21"/>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89" name="Google Shape;89;p21"/>
          <p:cNvSpPr txBox="1"/>
          <p:nvPr>
            <p:ph idx="2" type="body"/>
          </p:nvPr>
        </p:nvSpPr>
        <p:spPr>
          <a:xfrm>
            <a:off x="3314250" y="1152475"/>
            <a:ext cx="25296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90" name="Google Shape;90;p21"/>
          <p:cNvSpPr txBox="1"/>
          <p:nvPr>
            <p:ph idx="3" type="body"/>
          </p:nvPr>
        </p:nvSpPr>
        <p:spPr>
          <a:xfrm>
            <a:off x="6201600" y="1152475"/>
            <a:ext cx="25296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1">
    <p:spTree>
      <p:nvGrpSpPr>
        <p:cNvPr id="91" name="Shape 91"/>
        <p:cNvGrpSpPr/>
        <p:nvPr/>
      </p:nvGrpSpPr>
      <p:grpSpPr>
        <a:xfrm>
          <a:off x="0" y="0"/>
          <a:ext cx="0" cy="0"/>
          <a:chOff x="0" y="0"/>
          <a:chExt cx="0" cy="0"/>
        </a:xfrm>
      </p:grpSpPr>
      <p:sp>
        <p:nvSpPr>
          <p:cNvPr id="92" name="Google Shape;92;p22"/>
          <p:cNvSpPr txBox="1"/>
          <p:nvPr>
            <p:ph type="title"/>
          </p:nvPr>
        </p:nvSpPr>
        <p:spPr>
          <a:xfrm>
            <a:off x="426900" y="445025"/>
            <a:ext cx="8304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 name="Google Shape;93;p22"/>
          <p:cNvSpPr txBox="1"/>
          <p:nvPr>
            <p:ph idx="1" type="body"/>
          </p:nvPr>
        </p:nvSpPr>
        <p:spPr>
          <a:xfrm>
            <a:off x="426900" y="1152475"/>
            <a:ext cx="18594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94" name="Google Shape;94;p22"/>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95" name="Google Shape;95;p22"/>
          <p:cNvSpPr txBox="1"/>
          <p:nvPr>
            <p:ph idx="2" type="body"/>
          </p:nvPr>
        </p:nvSpPr>
        <p:spPr>
          <a:xfrm>
            <a:off x="2575200" y="1152475"/>
            <a:ext cx="18594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96" name="Google Shape;96;p22"/>
          <p:cNvSpPr txBox="1"/>
          <p:nvPr>
            <p:ph idx="3" type="body"/>
          </p:nvPr>
        </p:nvSpPr>
        <p:spPr>
          <a:xfrm>
            <a:off x="4723500" y="1152475"/>
            <a:ext cx="18594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97" name="Google Shape;97;p22"/>
          <p:cNvSpPr txBox="1"/>
          <p:nvPr>
            <p:ph idx="4" type="body"/>
          </p:nvPr>
        </p:nvSpPr>
        <p:spPr>
          <a:xfrm>
            <a:off x="6871800" y="1152475"/>
            <a:ext cx="1859400" cy="3416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3"/>
          <p:cNvSpPr txBox="1"/>
          <p:nvPr>
            <p:ph type="title"/>
          </p:nvPr>
        </p:nvSpPr>
        <p:spPr>
          <a:xfrm>
            <a:off x="426900" y="445025"/>
            <a:ext cx="8304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23"/>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1" name="Shape 101"/>
        <p:cNvGrpSpPr/>
        <p:nvPr/>
      </p:nvGrpSpPr>
      <p:grpSpPr>
        <a:xfrm>
          <a:off x="0" y="0"/>
          <a:ext cx="0" cy="0"/>
          <a:chOff x="0" y="0"/>
          <a:chExt cx="0" cy="0"/>
        </a:xfrm>
      </p:grpSpPr>
      <p:sp>
        <p:nvSpPr>
          <p:cNvPr id="102" name="Google Shape;102;p2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2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4" name="Google Shape;104;p24"/>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5" name="Shape 105"/>
        <p:cNvGrpSpPr/>
        <p:nvPr/>
      </p:nvGrpSpPr>
      <p:grpSpPr>
        <a:xfrm>
          <a:off x="0" y="0"/>
          <a:ext cx="0" cy="0"/>
          <a:chOff x="0" y="0"/>
          <a:chExt cx="0" cy="0"/>
        </a:xfrm>
      </p:grpSpPr>
      <p:sp>
        <p:nvSpPr>
          <p:cNvPr id="106" name="Google Shape;106;p2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7" name="Google Shape;107;p25"/>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 name="Shape 108"/>
        <p:cNvGrpSpPr/>
        <p:nvPr/>
      </p:nvGrpSpPr>
      <p:grpSpPr>
        <a:xfrm>
          <a:off x="0" y="0"/>
          <a:ext cx="0" cy="0"/>
          <a:chOff x="0" y="0"/>
          <a:chExt cx="0" cy="0"/>
        </a:xfrm>
      </p:grpSpPr>
      <p:sp>
        <p:nvSpPr>
          <p:cNvPr id="109" name="Google Shape;109;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1" name="Google Shape;111;p2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2" name="Google Shape;112;p26"/>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13" name="Google Shape;113;p26"/>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4" name="Shape 114"/>
        <p:cNvGrpSpPr/>
        <p:nvPr/>
      </p:nvGrpSpPr>
      <p:grpSpPr>
        <a:xfrm>
          <a:off x="0" y="0"/>
          <a:ext cx="0" cy="0"/>
          <a:chOff x="0" y="0"/>
          <a:chExt cx="0" cy="0"/>
        </a:xfrm>
      </p:grpSpPr>
      <p:sp>
        <p:nvSpPr>
          <p:cNvPr id="115" name="Google Shape;115;p27"/>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600"/>
              <a:buNone/>
              <a:defRPr/>
            </a:lvl1pPr>
          </a:lstStyle>
          <a:p/>
        </p:txBody>
      </p:sp>
      <p:sp>
        <p:nvSpPr>
          <p:cNvPr id="116" name="Google Shape;116;p27"/>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7" name="Shape 117"/>
        <p:cNvGrpSpPr/>
        <p:nvPr/>
      </p:nvGrpSpPr>
      <p:grpSpPr>
        <a:xfrm>
          <a:off x="0" y="0"/>
          <a:ext cx="0" cy="0"/>
          <a:chOff x="0" y="0"/>
          <a:chExt cx="0" cy="0"/>
        </a:xfrm>
      </p:grpSpPr>
      <p:sp>
        <p:nvSpPr>
          <p:cNvPr id="118" name="Google Shape;118;p2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9" name="Google Shape;119;p28"/>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30200" lvl="0" marL="457200" rtl="0" algn="ctr">
              <a:spcBef>
                <a:spcPts val="0"/>
              </a:spcBef>
              <a:spcAft>
                <a:spcPts val="0"/>
              </a:spcAft>
              <a:buSzPts val="1600"/>
              <a:buChar char="●"/>
              <a:defRPr/>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120" name="Google Shape;120;p28"/>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29"/>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spTree>
      <p:nvGrpSpPr>
        <p:cNvPr id="123" name="Shape 123"/>
        <p:cNvGrpSpPr/>
        <p:nvPr/>
      </p:nvGrpSpPr>
      <p:grpSpPr>
        <a:xfrm>
          <a:off x="0" y="0"/>
          <a:ext cx="0" cy="0"/>
          <a:chOff x="0" y="0"/>
          <a:chExt cx="0" cy="0"/>
        </a:xfrm>
      </p:grpSpPr>
      <p:sp>
        <p:nvSpPr>
          <p:cNvPr id="124" name="Google Shape;124;p30"/>
          <p:cNvSpPr txBox="1"/>
          <p:nvPr>
            <p:ph idx="1" type="body"/>
          </p:nvPr>
        </p:nvSpPr>
        <p:spPr>
          <a:xfrm>
            <a:off x="426900" y="1974775"/>
            <a:ext cx="2155800" cy="1866300"/>
          </a:xfrm>
          <a:prstGeom prst="rect">
            <a:avLst/>
          </a:prstGeom>
        </p:spPr>
        <p:txBody>
          <a:bodyPr anchorCtr="0" anchor="t" bIns="0" lIns="0" spcFirstLastPara="1" rIns="0" wrap="square" tIns="0">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125" name="Google Shape;125;p30"/>
          <p:cNvSpPr txBox="1"/>
          <p:nvPr>
            <p:ph type="title"/>
          </p:nvPr>
        </p:nvSpPr>
        <p:spPr>
          <a:xfrm>
            <a:off x="426900" y="1302413"/>
            <a:ext cx="2155800" cy="572700"/>
          </a:xfrm>
          <a:prstGeom prst="rect">
            <a:avLst/>
          </a:prstGeom>
        </p:spPr>
        <p:txBody>
          <a:bodyPr anchorCtr="0" anchor="b" bIns="0" lIns="0" spcFirstLastPara="1" rIns="0" wrap="square" tIns="0">
            <a:normAutofit/>
          </a:bodyPr>
          <a:lstStyle>
            <a:lvl1pPr lvl="0" rtl="0">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30"/>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Clr>
                <a:srgbClr val="000000"/>
              </a:buClr>
              <a:buSzPts val="935"/>
              <a:buFont typeface="Arial"/>
              <a:buNone/>
              <a:defRPr/>
            </a:lvl1pPr>
            <a:lvl2pPr lvl="1" rtl="0">
              <a:buClr>
                <a:srgbClr val="000000"/>
              </a:buClr>
              <a:buSzPts val="935"/>
              <a:buFont typeface="Arial"/>
              <a:buNone/>
              <a:defRPr/>
            </a:lvl2pPr>
            <a:lvl3pPr lvl="2" rtl="0">
              <a:buClr>
                <a:srgbClr val="000000"/>
              </a:buClr>
              <a:buSzPts val="935"/>
              <a:buFont typeface="Arial"/>
              <a:buNone/>
              <a:defRPr/>
            </a:lvl3pPr>
            <a:lvl4pPr lvl="3" rtl="0">
              <a:buClr>
                <a:srgbClr val="000000"/>
              </a:buClr>
              <a:buSzPts val="935"/>
              <a:buFont typeface="Arial"/>
              <a:buNone/>
              <a:defRPr/>
            </a:lvl4pPr>
            <a:lvl5pPr lvl="4" rtl="0">
              <a:buClr>
                <a:srgbClr val="000000"/>
              </a:buClr>
              <a:buSzPts val="935"/>
              <a:buFont typeface="Arial"/>
              <a:buNone/>
              <a:defRPr/>
            </a:lvl5pPr>
            <a:lvl6pPr lvl="5" rtl="0">
              <a:buClr>
                <a:srgbClr val="000000"/>
              </a:buClr>
              <a:buSzPts val="935"/>
              <a:buFont typeface="Arial"/>
              <a:buNone/>
              <a:defRPr/>
            </a:lvl6pPr>
            <a:lvl7pPr lvl="6" rtl="0">
              <a:buClr>
                <a:srgbClr val="000000"/>
              </a:buClr>
              <a:buSzPts val="935"/>
              <a:buFont typeface="Arial"/>
              <a:buNone/>
              <a:defRPr/>
            </a:lvl7pPr>
            <a:lvl8pPr lvl="7" rtl="0">
              <a:buClr>
                <a:srgbClr val="000000"/>
              </a:buClr>
              <a:buSzPts val="935"/>
              <a:buFont typeface="Arial"/>
              <a:buNone/>
              <a:defRPr/>
            </a:lvl8pPr>
            <a:lvl9pPr lvl="8" rtl="0">
              <a:buClr>
                <a:srgbClr val="000000"/>
              </a:buClr>
              <a:buSzPts val="935"/>
              <a:buFont typeface="Arial"/>
              <a:buNone/>
              <a:defRPr/>
            </a:lvl9pPr>
          </a:lstStyle>
          <a:p>
            <a:pPr indent="0" lvl="0" marL="0" rtl="0" algn="ctr">
              <a:spcBef>
                <a:spcPts val="0"/>
              </a:spcBef>
              <a:spcAft>
                <a:spcPts val="0"/>
              </a:spcAft>
              <a:buNone/>
            </a:pPr>
            <a:fld id="{00000000-1234-1234-1234-123412341234}" type="slidenum">
              <a:rPr lang="en"/>
              <a:t>‹#›</a:t>
            </a:fld>
            <a:endParaRPr/>
          </a:p>
        </p:txBody>
      </p:sp>
      <p:cxnSp>
        <p:nvCxnSpPr>
          <p:cNvPr id="127" name="Google Shape;127;p30"/>
          <p:cNvCxnSpPr/>
          <p:nvPr/>
        </p:nvCxnSpPr>
        <p:spPr>
          <a:xfrm>
            <a:off x="8869625" y="257700"/>
            <a:ext cx="0" cy="4628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_2">
    <p:spTree>
      <p:nvGrpSpPr>
        <p:cNvPr id="128" name="Shape 128"/>
        <p:cNvGrpSpPr/>
        <p:nvPr/>
      </p:nvGrpSpPr>
      <p:grpSpPr>
        <a:xfrm>
          <a:off x="0" y="0"/>
          <a:ext cx="0" cy="0"/>
          <a:chOff x="0" y="0"/>
          <a:chExt cx="0" cy="0"/>
        </a:xfrm>
      </p:grpSpPr>
      <p:sp>
        <p:nvSpPr>
          <p:cNvPr id="129" name="Google Shape;129;p31"/>
          <p:cNvSpPr txBox="1"/>
          <p:nvPr>
            <p:ph idx="1" type="body"/>
          </p:nvPr>
        </p:nvSpPr>
        <p:spPr>
          <a:xfrm>
            <a:off x="426900" y="1974775"/>
            <a:ext cx="2155800" cy="1866300"/>
          </a:xfrm>
          <a:prstGeom prst="rect">
            <a:avLst/>
          </a:prstGeom>
        </p:spPr>
        <p:txBody>
          <a:bodyPr anchorCtr="0" anchor="t" bIns="0" lIns="0" spcFirstLastPara="1" rIns="0" wrap="square" tIns="0">
            <a:normAutofit/>
          </a:bodyPr>
          <a:lstStyle>
            <a:lvl1pPr indent="-279400" lvl="0" marL="457200" rtl="0">
              <a:spcBef>
                <a:spcPts val="0"/>
              </a:spcBef>
              <a:spcAft>
                <a:spcPts val="0"/>
              </a:spcAft>
              <a:buSzPts val="800"/>
              <a:buChar char="●"/>
              <a:defRPr sz="800"/>
            </a:lvl1pPr>
            <a:lvl2pPr indent="-279400" lvl="1" marL="914400" rtl="0">
              <a:spcBef>
                <a:spcPts val="0"/>
              </a:spcBef>
              <a:spcAft>
                <a:spcPts val="0"/>
              </a:spcAft>
              <a:buSzPts val="800"/>
              <a:buChar char="○"/>
              <a:defRPr sz="800"/>
            </a:lvl2pPr>
            <a:lvl3pPr indent="-279400" lvl="2" marL="1371600" rtl="0">
              <a:spcBef>
                <a:spcPts val="0"/>
              </a:spcBef>
              <a:spcAft>
                <a:spcPts val="0"/>
              </a:spcAft>
              <a:buSzPts val="800"/>
              <a:buChar char="■"/>
              <a:defRPr sz="800"/>
            </a:lvl3pPr>
            <a:lvl4pPr indent="-279400" lvl="3" marL="1828800" rtl="0">
              <a:spcBef>
                <a:spcPts val="0"/>
              </a:spcBef>
              <a:spcAft>
                <a:spcPts val="0"/>
              </a:spcAft>
              <a:buSzPts val="800"/>
              <a:buChar char="●"/>
              <a:defRPr sz="800"/>
            </a:lvl4pPr>
            <a:lvl5pPr indent="-279400" lvl="4" marL="2286000" rtl="0">
              <a:spcBef>
                <a:spcPts val="0"/>
              </a:spcBef>
              <a:spcAft>
                <a:spcPts val="0"/>
              </a:spcAft>
              <a:buSzPts val="800"/>
              <a:buChar char="○"/>
              <a:defRPr sz="800"/>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130" name="Google Shape;130;p31"/>
          <p:cNvSpPr txBox="1"/>
          <p:nvPr>
            <p:ph type="title"/>
          </p:nvPr>
        </p:nvSpPr>
        <p:spPr>
          <a:xfrm>
            <a:off x="426900" y="1302413"/>
            <a:ext cx="2155800" cy="572700"/>
          </a:xfrm>
          <a:prstGeom prst="rect">
            <a:avLst/>
          </a:prstGeom>
        </p:spPr>
        <p:txBody>
          <a:bodyPr anchorCtr="0" anchor="b" bIns="0" lIns="0" spcFirstLastPara="1" rIns="0" wrap="square" tIns="0">
            <a:normAutofit/>
          </a:bodyPr>
          <a:lstStyle>
            <a:lvl1pPr lvl="0" rtl="0">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31"/>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lvl1pPr lvl="0" rtl="0">
              <a:buClr>
                <a:srgbClr val="000000"/>
              </a:buClr>
              <a:buSzPts val="935"/>
              <a:buFont typeface="Arial"/>
              <a:buNone/>
              <a:defRPr/>
            </a:lvl1pPr>
            <a:lvl2pPr lvl="1" rtl="0">
              <a:buClr>
                <a:srgbClr val="000000"/>
              </a:buClr>
              <a:buSzPts val="935"/>
              <a:buFont typeface="Arial"/>
              <a:buNone/>
              <a:defRPr/>
            </a:lvl2pPr>
            <a:lvl3pPr lvl="2" rtl="0">
              <a:buClr>
                <a:srgbClr val="000000"/>
              </a:buClr>
              <a:buSzPts val="935"/>
              <a:buFont typeface="Arial"/>
              <a:buNone/>
              <a:defRPr/>
            </a:lvl3pPr>
            <a:lvl4pPr lvl="3" rtl="0">
              <a:buClr>
                <a:srgbClr val="000000"/>
              </a:buClr>
              <a:buSzPts val="935"/>
              <a:buFont typeface="Arial"/>
              <a:buNone/>
              <a:defRPr/>
            </a:lvl4pPr>
            <a:lvl5pPr lvl="4" rtl="0">
              <a:buClr>
                <a:srgbClr val="000000"/>
              </a:buClr>
              <a:buSzPts val="935"/>
              <a:buFont typeface="Arial"/>
              <a:buNone/>
              <a:defRPr/>
            </a:lvl5pPr>
            <a:lvl6pPr lvl="5" rtl="0">
              <a:buClr>
                <a:srgbClr val="000000"/>
              </a:buClr>
              <a:buSzPts val="935"/>
              <a:buFont typeface="Arial"/>
              <a:buNone/>
              <a:defRPr/>
            </a:lvl6pPr>
            <a:lvl7pPr lvl="6" rtl="0">
              <a:buClr>
                <a:srgbClr val="000000"/>
              </a:buClr>
              <a:buSzPts val="935"/>
              <a:buFont typeface="Arial"/>
              <a:buNone/>
              <a:defRPr/>
            </a:lvl7pPr>
            <a:lvl8pPr lvl="7" rtl="0">
              <a:buClr>
                <a:srgbClr val="000000"/>
              </a:buClr>
              <a:buSzPts val="935"/>
              <a:buFont typeface="Arial"/>
              <a:buNone/>
              <a:defRPr/>
            </a:lvl8pPr>
            <a:lvl9pPr lvl="8" rtl="0">
              <a:buClr>
                <a:srgbClr val="000000"/>
              </a:buClr>
              <a:buSzPts val="935"/>
              <a:buFont typeface="Arial"/>
              <a:buNone/>
              <a:defRPr/>
            </a:lvl9pPr>
          </a:lstStyle>
          <a:p>
            <a:pPr indent="0" lvl="0" marL="0" rtl="0" algn="ctr">
              <a:spcBef>
                <a:spcPts val="0"/>
              </a:spcBef>
              <a:spcAft>
                <a:spcPts val="0"/>
              </a:spcAft>
              <a:buNone/>
            </a:pPr>
            <a:fld id="{00000000-1234-1234-1234-123412341234}" type="slidenum">
              <a:rPr lang="en"/>
              <a:t>‹#›</a:t>
            </a:fld>
            <a:endParaRPr/>
          </a:p>
        </p:txBody>
      </p:sp>
      <p:sp>
        <p:nvSpPr>
          <p:cNvPr id="132" name="Google Shape;132;p31"/>
          <p:cNvSpPr/>
          <p:nvPr>
            <p:ph idx="2" type="pic"/>
          </p:nvPr>
        </p:nvSpPr>
        <p:spPr>
          <a:xfrm>
            <a:off x="2788525" y="260613"/>
            <a:ext cx="2006700" cy="2539200"/>
          </a:xfrm>
          <a:prstGeom prst="rect">
            <a:avLst/>
          </a:prstGeom>
          <a:noFill/>
          <a:ln>
            <a:noFill/>
          </a:ln>
        </p:spPr>
      </p:sp>
      <p:sp>
        <p:nvSpPr>
          <p:cNvPr id="133" name="Google Shape;133;p31"/>
          <p:cNvSpPr/>
          <p:nvPr>
            <p:ph idx="3" type="pic"/>
          </p:nvPr>
        </p:nvSpPr>
        <p:spPr>
          <a:xfrm>
            <a:off x="2788525" y="2871853"/>
            <a:ext cx="2006700" cy="2025000"/>
          </a:xfrm>
          <a:prstGeom prst="rect">
            <a:avLst/>
          </a:prstGeom>
          <a:noFill/>
          <a:ln>
            <a:noFill/>
          </a:ln>
        </p:spPr>
      </p:sp>
      <p:sp>
        <p:nvSpPr>
          <p:cNvPr id="134" name="Google Shape;134;p31"/>
          <p:cNvSpPr/>
          <p:nvPr>
            <p:ph idx="4" type="pic"/>
          </p:nvPr>
        </p:nvSpPr>
        <p:spPr>
          <a:xfrm>
            <a:off x="4853825" y="260600"/>
            <a:ext cx="4019100" cy="2006700"/>
          </a:xfrm>
          <a:prstGeom prst="rect">
            <a:avLst/>
          </a:prstGeom>
          <a:noFill/>
          <a:ln>
            <a:noFill/>
          </a:ln>
        </p:spPr>
      </p:sp>
      <p:sp>
        <p:nvSpPr>
          <p:cNvPr id="135" name="Google Shape;135;p31"/>
          <p:cNvSpPr/>
          <p:nvPr>
            <p:ph idx="5" type="pic"/>
          </p:nvPr>
        </p:nvSpPr>
        <p:spPr>
          <a:xfrm>
            <a:off x="4853825" y="2300600"/>
            <a:ext cx="4019100" cy="25962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9.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19" Type="http://schemas.openxmlformats.org/officeDocument/2006/relationships/slideLayout" Target="../slideLayouts/slideLayout29.xml"/><Relationship Id="rId6" Type="http://schemas.openxmlformats.org/officeDocument/2006/relationships/slideLayout" Target="../slideLayouts/slideLayout16.xml"/><Relationship Id="rId18" Type="http://schemas.openxmlformats.org/officeDocument/2006/relationships/slideLayout" Target="../slideLayouts/slideLayout28.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EEFE9"/>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26900" y="445025"/>
            <a:ext cx="83043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600"/>
              <a:buFont typeface="Helvetica Neue"/>
              <a:buNone/>
              <a:defRPr b="1" sz="36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9pPr>
          </a:lstStyle>
          <a:p/>
        </p:txBody>
      </p:sp>
      <p:sp>
        <p:nvSpPr>
          <p:cNvPr id="52" name="Google Shape;52;p13"/>
          <p:cNvSpPr txBox="1"/>
          <p:nvPr>
            <p:ph idx="1" type="body"/>
          </p:nvPr>
        </p:nvSpPr>
        <p:spPr>
          <a:xfrm>
            <a:off x="426900" y="1152475"/>
            <a:ext cx="8304300" cy="34164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dk1"/>
              </a:buClr>
              <a:buSzPts val="1600"/>
              <a:buFont typeface="Helvetica Neue"/>
              <a:buChar char="●"/>
              <a:defRPr b="1" sz="1600">
                <a:solidFill>
                  <a:schemeClr val="dk1"/>
                </a:solidFill>
                <a:latin typeface="Helvetica Neue"/>
                <a:ea typeface="Helvetica Neue"/>
                <a:cs typeface="Helvetica Neue"/>
                <a:sym typeface="Helvetica Neue"/>
              </a:defRPr>
            </a:lvl1pPr>
            <a:lvl2pPr indent="-292100" lvl="1" marL="914400" rtl="0">
              <a:lnSpc>
                <a:spcPct val="115000"/>
              </a:lnSpc>
              <a:spcBef>
                <a:spcPts val="0"/>
              </a:spcBef>
              <a:spcAft>
                <a:spcPts val="0"/>
              </a:spcAft>
              <a:buClr>
                <a:schemeClr val="dk1"/>
              </a:buClr>
              <a:buSzPts val="1000"/>
              <a:buFont typeface="Helvetica Neue"/>
              <a:buChar char="○"/>
              <a:defRPr sz="1000">
                <a:solidFill>
                  <a:schemeClr val="dk1"/>
                </a:solidFill>
                <a:latin typeface="Helvetica Neue"/>
                <a:ea typeface="Helvetica Neue"/>
                <a:cs typeface="Helvetica Neue"/>
                <a:sym typeface="Helvetica Neue"/>
              </a:defRPr>
            </a:lvl2pPr>
            <a:lvl3pPr indent="-292100" lvl="2" marL="1371600" rtl="0">
              <a:lnSpc>
                <a:spcPct val="115000"/>
              </a:lnSpc>
              <a:spcBef>
                <a:spcPts val="0"/>
              </a:spcBef>
              <a:spcAft>
                <a:spcPts val="0"/>
              </a:spcAft>
              <a:buClr>
                <a:schemeClr val="dk1"/>
              </a:buClr>
              <a:buSzPts val="1000"/>
              <a:buFont typeface="Helvetica Neue"/>
              <a:buChar char="■"/>
              <a:defRPr sz="1000">
                <a:solidFill>
                  <a:schemeClr val="dk1"/>
                </a:solidFill>
                <a:latin typeface="Helvetica Neue"/>
                <a:ea typeface="Helvetica Neue"/>
                <a:cs typeface="Helvetica Neue"/>
                <a:sym typeface="Helvetica Neue"/>
              </a:defRPr>
            </a:lvl3pPr>
            <a:lvl4pPr indent="-292100" lvl="3" marL="1828800" rtl="0">
              <a:lnSpc>
                <a:spcPct val="115000"/>
              </a:lnSpc>
              <a:spcBef>
                <a:spcPts val="0"/>
              </a:spcBef>
              <a:spcAft>
                <a:spcPts val="0"/>
              </a:spcAft>
              <a:buClr>
                <a:schemeClr val="dk1"/>
              </a:buClr>
              <a:buSzPts val="1000"/>
              <a:buFont typeface="Helvetica Neue"/>
              <a:buChar char="●"/>
              <a:defRPr sz="1000">
                <a:solidFill>
                  <a:schemeClr val="dk1"/>
                </a:solidFill>
                <a:latin typeface="Helvetica Neue"/>
                <a:ea typeface="Helvetica Neue"/>
                <a:cs typeface="Helvetica Neue"/>
                <a:sym typeface="Helvetica Neue"/>
              </a:defRPr>
            </a:lvl4pPr>
            <a:lvl5pPr indent="-292100" lvl="4" marL="2286000" rtl="0">
              <a:lnSpc>
                <a:spcPct val="115000"/>
              </a:lnSpc>
              <a:spcBef>
                <a:spcPts val="0"/>
              </a:spcBef>
              <a:spcAft>
                <a:spcPts val="0"/>
              </a:spcAft>
              <a:buClr>
                <a:schemeClr val="dk1"/>
              </a:buClr>
              <a:buSzPts val="1000"/>
              <a:buFont typeface="Helvetica Neue"/>
              <a:buChar char="○"/>
              <a:defRPr sz="1000">
                <a:solidFill>
                  <a:schemeClr val="dk1"/>
                </a:solidFill>
                <a:latin typeface="Helvetica Neue"/>
                <a:ea typeface="Helvetica Neue"/>
                <a:cs typeface="Helvetica Neue"/>
                <a:sym typeface="Helvetica Neue"/>
              </a:defRPr>
            </a:lvl5pPr>
            <a:lvl6pPr indent="-292100" lvl="5" marL="2743200" rtl="0">
              <a:lnSpc>
                <a:spcPct val="115000"/>
              </a:lnSpc>
              <a:spcBef>
                <a:spcPts val="0"/>
              </a:spcBef>
              <a:spcAft>
                <a:spcPts val="0"/>
              </a:spcAft>
              <a:buClr>
                <a:schemeClr val="dk1"/>
              </a:buClr>
              <a:buSzPts val="1000"/>
              <a:buFont typeface="Helvetica Neue"/>
              <a:buChar char="■"/>
              <a:defRPr sz="1000">
                <a:solidFill>
                  <a:schemeClr val="dk1"/>
                </a:solidFill>
                <a:latin typeface="Helvetica Neue"/>
                <a:ea typeface="Helvetica Neue"/>
                <a:cs typeface="Helvetica Neue"/>
                <a:sym typeface="Helvetica Neue"/>
              </a:defRPr>
            </a:lvl6pPr>
            <a:lvl7pPr indent="-292100" lvl="6" marL="3200400" rtl="0">
              <a:lnSpc>
                <a:spcPct val="115000"/>
              </a:lnSpc>
              <a:spcBef>
                <a:spcPts val="0"/>
              </a:spcBef>
              <a:spcAft>
                <a:spcPts val="0"/>
              </a:spcAft>
              <a:buClr>
                <a:schemeClr val="dk1"/>
              </a:buClr>
              <a:buSzPts val="1000"/>
              <a:buFont typeface="Helvetica Neue"/>
              <a:buChar char="●"/>
              <a:defRPr sz="1000">
                <a:solidFill>
                  <a:schemeClr val="dk1"/>
                </a:solidFill>
                <a:latin typeface="Helvetica Neue"/>
                <a:ea typeface="Helvetica Neue"/>
                <a:cs typeface="Helvetica Neue"/>
                <a:sym typeface="Helvetica Neue"/>
              </a:defRPr>
            </a:lvl7pPr>
            <a:lvl8pPr indent="-292100" lvl="7" marL="3657600" rtl="0">
              <a:lnSpc>
                <a:spcPct val="115000"/>
              </a:lnSpc>
              <a:spcBef>
                <a:spcPts val="0"/>
              </a:spcBef>
              <a:spcAft>
                <a:spcPts val="0"/>
              </a:spcAft>
              <a:buClr>
                <a:schemeClr val="dk1"/>
              </a:buClr>
              <a:buSzPts val="1000"/>
              <a:buFont typeface="Helvetica Neue"/>
              <a:buChar char="○"/>
              <a:defRPr sz="1000">
                <a:solidFill>
                  <a:schemeClr val="dk1"/>
                </a:solidFill>
                <a:latin typeface="Helvetica Neue"/>
                <a:ea typeface="Helvetica Neue"/>
                <a:cs typeface="Helvetica Neue"/>
                <a:sym typeface="Helvetica Neue"/>
              </a:defRPr>
            </a:lvl8pPr>
            <a:lvl9pPr indent="-292100" lvl="8" marL="4114800" rtl="0">
              <a:lnSpc>
                <a:spcPct val="115000"/>
              </a:lnSpc>
              <a:spcBef>
                <a:spcPts val="0"/>
              </a:spcBef>
              <a:spcAft>
                <a:spcPts val="0"/>
              </a:spcAft>
              <a:buClr>
                <a:schemeClr val="dk1"/>
              </a:buClr>
              <a:buSzPts val="1000"/>
              <a:buFont typeface="Helvetica Neue"/>
              <a:buChar char="■"/>
              <a:defRPr sz="1000">
                <a:solidFill>
                  <a:schemeClr val="dk1"/>
                </a:solidFill>
                <a:latin typeface="Helvetica Neue"/>
                <a:ea typeface="Helvetica Neue"/>
                <a:cs typeface="Helvetica Neue"/>
                <a:sym typeface="Helvetica Neue"/>
              </a:defRPr>
            </a:lvl9pPr>
          </a:lstStyle>
          <a:p/>
        </p:txBody>
      </p:sp>
      <p:sp>
        <p:nvSpPr>
          <p:cNvPr id="53" name="Google Shape;53;p13"/>
          <p:cNvSpPr txBox="1"/>
          <p:nvPr>
            <p:ph idx="12" type="sldNum"/>
          </p:nvPr>
        </p:nvSpPr>
        <p:spPr>
          <a:xfrm>
            <a:off x="-49475" y="0"/>
            <a:ext cx="373500" cy="287100"/>
          </a:xfrm>
          <a:prstGeom prst="rect">
            <a:avLst/>
          </a:prstGeom>
          <a:noFill/>
          <a:ln>
            <a:noFill/>
          </a:ln>
        </p:spPr>
        <p:txBody>
          <a:bodyPr anchorCtr="0" anchor="ctr" bIns="91425" lIns="91425" spcFirstLastPara="1" rIns="91425" wrap="square" tIns="91425">
            <a:noAutofit/>
          </a:bodyPr>
          <a:lstStyle>
            <a:lvl1pPr lvl="0" rtl="0" algn="ctr">
              <a:lnSpc>
                <a:spcPct val="80000"/>
              </a:lnSpc>
              <a:buSzPts val="935"/>
              <a:buNone/>
              <a:defRPr sz="1000">
                <a:solidFill>
                  <a:schemeClr val="dk1"/>
                </a:solidFill>
                <a:latin typeface="Helvetica Neue"/>
                <a:ea typeface="Helvetica Neue"/>
                <a:cs typeface="Helvetica Neue"/>
                <a:sym typeface="Helvetica Neue"/>
              </a:defRPr>
            </a:lvl1pPr>
            <a:lvl2pPr lvl="1" rtl="0" algn="ctr">
              <a:lnSpc>
                <a:spcPct val="80000"/>
              </a:lnSpc>
              <a:buSzPts val="935"/>
              <a:buNone/>
              <a:defRPr sz="1000">
                <a:solidFill>
                  <a:schemeClr val="dk1"/>
                </a:solidFill>
                <a:latin typeface="Helvetica Neue"/>
                <a:ea typeface="Helvetica Neue"/>
                <a:cs typeface="Helvetica Neue"/>
                <a:sym typeface="Helvetica Neue"/>
              </a:defRPr>
            </a:lvl2pPr>
            <a:lvl3pPr lvl="2" rtl="0" algn="ctr">
              <a:lnSpc>
                <a:spcPct val="80000"/>
              </a:lnSpc>
              <a:buSzPts val="935"/>
              <a:buNone/>
              <a:defRPr sz="1000">
                <a:solidFill>
                  <a:schemeClr val="dk1"/>
                </a:solidFill>
                <a:latin typeface="Helvetica Neue"/>
                <a:ea typeface="Helvetica Neue"/>
                <a:cs typeface="Helvetica Neue"/>
                <a:sym typeface="Helvetica Neue"/>
              </a:defRPr>
            </a:lvl3pPr>
            <a:lvl4pPr lvl="3" rtl="0" algn="ctr">
              <a:lnSpc>
                <a:spcPct val="80000"/>
              </a:lnSpc>
              <a:buSzPts val="935"/>
              <a:buNone/>
              <a:defRPr sz="1000">
                <a:solidFill>
                  <a:schemeClr val="dk1"/>
                </a:solidFill>
                <a:latin typeface="Helvetica Neue"/>
                <a:ea typeface="Helvetica Neue"/>
                <a:cs typeface="Helvetica Neue"/>
                <a:sym typeface="Helvetica Neue"/>
              </a:defRPr>
            </a:lvl4pPr>
            <a:lvl5pPr lvl="4" rtl="0" algn="ctr">
              <a:lnSpc>
                <a:spcPct val="80000"/>
              </a:lnSpc>
              <a:buSzPts val="935"/>
              <a:buNone/>
              <a:defRPr sz="1000">
                <a:solidFill>
                  <a:schemeClr val="dk1"/>
                </a:solidFill>
                <a:latin typeface="Helvetica Neue"/>
                <a:ea typeface="Helvetica Neue"/>
                <a:cs typeface="Helvetica Neue"/>
                <a:sym typeface="Helvetica Neue"/>
              </a:defRPr>
            </a:lvl5pPr>
            <a:lvl6pPr lvl="5" rtl="0" algn="ctr">
              <a:lnSpc>
                <a:spcPct val="80000"/>
              </a:lnSpc>
              <a:buSzPts val="935"/>
              <a:buNone/>
              <a:defRPr sz="1000">
                <a:solidFill>
                  <a:schemeClr val="dk1"/>
                </a:solidFill>
                <a:latin typeface="Helvetica Neue"/>
                <a:ea typeface="Helvetica Neue"/>
                <a:cs typeface="Helvetica Neue"/>
                <a:sym typeface="Helvetica Neue"/>
              </a:defRPr>
            </a:lvl6pPr>
            <a:lvl7pPr lvl="6" rtl="0" algn="ctr">
              <a:lnSpc>
                <a:spcPct val="80000"/>
              </a:lnSpc>
              <a:buSzPts val="935"/>
              <a:buNone/>
              <a:defRPr sz="1000">
                <a:solidFill>
                  <a:schemeClr val="dk1"/>
                </a:solidFill>
                <a:latin typeface="Helvetica Neue"/>
                <a:ea typeface="Helvetica Neue"/>
                <a:cs typeface="Helvetica Neue"/>
                <a:sym typeface="Helvetica Neue"/>
              </a:defRPr>
            </a:lvl7pPr>
            <a:lvl8pPr lvl="7" rtl="0" algn="ctr">
              <a:lnSpc>
                <a:spcPct val="80000"/>
              </a:lnSpc>
              <a:buSzPts val="935"/>
              <a:buNone/>
              <a:defRPr sz="1000">
                <a:solidFill>
                  <a:schemeClr val="dk1"/>
                </a:solidFill>
                <a:latin typeface="Helvetica Neue"/>
                <a:ea typeface="Helvetica Neue"/>
                <a:cs typeface="Helvetica Neue"/>
                <a:sym typeface="Helvetica Neue"/>
              </a:defRPr>
            </a:lvl8pPr>
            <a:lvl9pPr lvl="8" rtl="0" algn="ctr">
              <a:lnSpc>
                <a:spcPct val="80000"/>
              </a:lnSpc>
              <a:buSzPts val="935"/>
              <a:buNone/>
              <a:defRPr sz="1000">
                <a:solidFill>
                  <a:schemeClr val="dk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pic>
        <p:nvPicPr>
          <p:cNvPr id="54" name="Google Shape;54;p13"/>
          <p:cNvPicPr preferRelativeResize="0"/>
          <p:nvPr/>
        </p:nvPicPr>
        <p:blipFill>
          <a:blip r:embed="rId1">
            <a:alphaModFix/>
          </a:blip>
          <a:stretch>
            <a:fillRect/>
          </a:stretch>
        </p:blipFill>
        <p:spPr>
          <a:xfrm>
            <a:off x="91321" y="4751200"/>
            <a:ext cx="91862" cy="287100"/>
          </a:xfrm>
          <a:prstGeom prst="rect">
            <a:avLst/>
          </a:prstGeom>
          <a:noFill/>
          <a:ln>
            <a:noFill/>
          </a:ln>
        </p:spPr>
      </p:pic>
      <p:cxnSp>
        <p:nvCxnSpPr>
          <p:cNvPr id="55" name="Google Shape;55;p13"/>
          <p:cNvCxnSpPr/>
          <p:nvPr/>
        </p:nvCxnSpPr>
        <p:spPr>
          <a:xfrm>
            <a:off x="274500" y="-4350"/>
            <a:ext cx="0" cy="5152200"/>
          </a:xfrm>
          <a:prstGeom prst="straightConnector1">
            <a:avLst/>
          </a:prstGeom>
          <a:noFill/>
          <a:ln cap="flat" cmpd="sng" w="9525">
            <a:solidFill>
              <a:schemeClr val="dk2"/>
            </a:solidFill>
            <a:prstDash val="solid"/>
            <a:round/>
            <a:headEnd len="med" w="med" type="none"/>
            <a:tailEnd len="med" w="med" type="none"/>
          </a:ln>
        </p:spPr>
      </p:cxnSp>
      <p:cxnSp>
        <p:nvCxnSpPr>
          <p:cNvPr id="56" name="Google Shape;56;p13"/>
          <p:cNvCxnSpPr/>
          <p:nvPr/>
        </p:nvCxnSpPr>
        <p:spPr>
          <a:xfrm>
            <a:off x="8869625" y="257700"/>
            <a:ext cx="0" cy="4628100"/>
          </a:xfrm>
          <a:prstGeom prst="straightConnector1">
            <a:avLst/>
          </a:prstGeom>
          <a:noFill/>
          <a:ln cap="flat" cmpd="sng" w="9525">
            <a:solidFill>
              <a:schemeClr val="dk2"/>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8.png"/><Relationship Id="rId8"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56.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5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hyperlink" Target="https://ground.new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26.png"/><Relationship Id="rId13" Type="http://schemas.openxmlformats.org/officeDocument/2006/relationships/image" Target="../media/image14.png"/><Relationship Id="rId12" Type="http://schemas.openxmlformats.org/officeDocument/2006/relationships/image" Target="../media/image12.png"/><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image" Target="../media/image17.png"/><Relationship Id="rId7" Type="http://schemas.openxmlformats.org/officeDocument/2006/relationships/image" Target="../media/image3.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2"/>
          <p:cNvSpPr txBox="1"/>
          <p:nvPr>
            <p:ph idx="12" type="sldNum"/>
          </p:nvPr>
        </p:nvSpPr>
        <p:spPr>
          <a:xfrm>
            <a:off x="-49475" y="0"/>
            <a:ext cx="373500" cy="28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41" name="Google Shape;141;p32"/>
          <p:cNvPicPr preferRelativeResize="0"/>
          <p:nvPr/>
        </p:nvPicPr>
        <p:blipFill>
          <a:blip r:embed="rId3">
            <a:alphaModFix/>
          </a:blip>
          <a:stretch>
            <a:fillRect/>
          </a:stretch>
        </p:blipFill>
        <p:spPr>
          <a:xfrm>
            <a:off x="103500" y="2844875"/>
            <a:ext cx="4007474" cy="2298625"/>
          </a:xfrm>
          <a:prstGeom prst="rect">
            <a:avLst/>
          </a:prstGeom>
          <a:noFill/>
          <a:ln>
            <a:noFill/>
          </a:ln>
        </p:spPr>
      </p:pic>
      <p:pic>
        <p:nvPicPr>
          <p:cNvPr id="142" name="Google Shape;142;p32"/>
          <p:cNvPicPr preferRelativeResize="0"/>
          <p:nvPr/>
        </p:nvPicPr>
        <p:blipFill>
          <a:blip r:embed="rId4">
            <a:alphaModFix/>
          </a:blip>
          <a:stretch>
            <a:fillRect/>
          </a:stretch>
        </p:blipFill>
        <p:spPr>
          <a:xfrm>
            <a:off x="5363000" y="1521025"/>
            <a:ext cx="2608727" cy="1540000"/>
          </a:xfrm>
          <a:prstGeom prst="rect">
            <a:avLst/>
          </a:prstGeom>
          <a:noFill/>
          <a:ln>
            <a:noFill/>
          </a:ln>
        </p:spPr>
      </p:pic>
      <p:sp>
        <p:nvSpPr>
          <p:cNvPr id="143" name="Google Shape;143;p32"/>
          <p:cNvSpPr txBox="1"/>
          <p:nvPr>
            <p:ph idx="4294967295" type="title"/>
          </p:nvPr>
        </p:nvSpPr>
        <p:spPr>
          <a:xfrm>
            <a:off x="5362525" y="3201525"/>
            <a:ext cx="3528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40"/>
              <a:t>Journalism and AI</a:t>
            </a:r>
            <a:endParaRPr sz="1840"/>
          </a:p>
          <a:p>
            <a:pPr indent="0" lvl="0" marL="0" rtl="0" algn="l">
              <a:spcBef>
                <a:spcPts val="0"/>
              </a:spcBef>
              <a:spcAft>
                <a:spcPts val="0"/>
              </a:spcAft>
              <a:buSzPts val="990"/>
              <a:buNone/>
            </a:pPr>
            <a:r>
              <a:rPr lang="en" sz="1240"/>
              <a:t>HK Baptist University, October 31, 2024</a:t>
            </a:r>
            <a:endParaRPr sz="124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41"/>
          <p:cNvPicPr preferRelativeResize="0"/>
          <p:nvPr/>
        </p:nvPicPr>
        <p:blipFill>
          <a:blip r:embed="rId3">
            <a:alphaModFix/>
          </a:blip>
          <a:stretch>
            <a:fillRect/>
          </a:stretch>
        </p:blipFill>
        <p:spPr>
          <a:xfrm>
            <a:off x="2604550" y="665450"/>
            <a:ext cx="3595001" cy="3632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42"/>
          <p:cNvPicPr preferRelativeResize="0"/>
          <p:nvPr/>
        </p:nvPicPr>
        <p:blipFill>
          <a:blip r:embed="rId3">
            <a:alphaModFix/>
          </a:blip>
          <a:stretch>
            <a:fillRect/>
          </a:stretch>
        </p:blipFill>
        <p:spPr>
          <a:xfrm>
            <a:off x="846515" y="1343512"/>
            <a:ext cx="3404324" cy="2144325"/>
          </a:xfrm>
          <a:prstGeom prst="rect">
            <a:avLst/>
          </a:prstGeom>
          <a:noFill/>
          <a:ln>
            <a:noFill/>
          </a:ln>
        </p:spPr>
      </p:pic>
      <p:pic>
        <p:nvPicPr>
          <p:cNvPr id="220" name="Google Shape;220;p42"/>
          <p:cNvPicPr preferRelativeResize="0"/>
          <p:nvPr/>
        </p:nvPicPr>
        <p:blipFill>
          <a:blip r:embed="rId4">
            <a:alphaModFix/>
          </a:blip>
          <a:stretch>
            <a:fillRect/>
          </a:stretch>
        </p:blipFill>
        <p:spPr>
          <a:xfrm>
            <a:off x="6012563" y="1614799"/>
            <a:ext cx="1853823" cy="1873050"/>
          </a:xfrm>
          <a:prstGeom prst="rect">
            <a:avLst/>
          </a:prstGeom>
          <a:noFill/>
          <a:ln>
            <a:noFill/>
          </a:ln>
        </p:spPr>
      </p:pic>
      <p:pic>
        <p:nvPicPr>
          <p:cNvPr id="221" name="Google Shape;221;p42"/>
          <p:cNvPicPr preferRelativeResize="0"/>
          <p:nvPr/>
        </p:nvPicPr>
        <p:blipFill>
          <a:blip r:embed="rId5">
            <a:alphaModFix/>
          </a:blip>
          <a:stretch>
            <a:fillRect/>
          </a:stretch>
        </p:blipFill>
        <p:spPr>
          <a:xfrm>
            <a:off x="3560552" y="2025439"/>
            <a:ext cx="2385152" cy="1341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3"/>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 Publishers use AI in their work?</a:t>
            </a:r>
            <a:endParaRPr/>
          </a:p>
        </p:txBody>
      </p:sp>
      <p:sp>
        <p:nvSpPr>
          <p:cNvPr id="227" name="Google Shape;227;p43"/>
          <p:cNvSpPr txBox="1"/>
          <p:nvPr>
            <p:ph idx="1" type="body"/>
          </p:nvPr>
        </p:nvSpPr>
        <p:spPr>
          <a:xfrm>
            <a:off x="426900" y="1152475"/>
            <a:ext cx="8304300" cy="3416400"/>
          </a:xfrm>
          <a:prstGeom prst="rect">
            <a:avLst/>
          </a:prstGeom>
        </p:spPr>
        <p:txBody>
          <a:bodyPr anchorCtr="0" anchor="t" bIns="91425" lIns="91425" spcFirstLastPara="1" rIns="91425" wrap="square" tIns="91425">
            <a:normAutofit/>
          </a:bodyPr>
          <a:lstStyle/>
          <a:p>
            <a:pPr indent="-330200" lvl="0" marL="457200" rtl="0" algn="just">
              <a:spcBef>
                <a:spcPts val="0"/>
              </a:spcBef>
              <a:spcAft>
                <a:spcPts val="0"/>
              </a:spcAft>
              <a:buSzPts val="1600"/>
              <a:buChar char="●"/>
            </a:pPr>
            <a:r>
              <a:rPr b="0" lang="en"/>
              <a:t>Automate repetitive tasks</a:t>
            </a:r>
            <a:br>
              <a:rPr b="0" lang="en"/>
            </a:br>
            <a:br>
              <a:rPr b="0" lang="en"/>
            </a:br>
            <a:endParaRPr b="0"/>
          </a:p>
          <a:p>
            <a:pPr indent="-330200" lvl="0" marL="457200" rtl="0" algn="just">
              <a:spcBef>
                <a:spcPts val="0"/>
              </a:spcBef>
              <a:spcAft>
                <a:spcPts val="0"/>
              </a:spcAft>
              <a:buSzPts val="1600"/>
              <a:buChar char="●"/>
            </a:pPr>
            <a:r>
              <a:rPr b="0" lang="en"/>
              <a:t>Free up journalists for more substantive reporting</a:t>
            </a:r>
            <a:br>
              <a:rPr b="0" lang="en"/>
            </a:br>
            <a:br>
              <a:rPr b="0" lang="en"/>
            </a:br>
            <a:endParaRPr b="0"/>
          </a:p>
          <a:p>
            <a:pPr indent="-330200" lvl="0" marL="457200" rtl="0" algn="just">
              <a:spcBef>
                <a:spcPts val="0"/>
              </a:spcBef>
              <a:spcAft>
                <a:spcPts val="0"/>
              </a:spcAft>
              <a:buSzPts val="1600"/>
              <a:buChar char="●"/>
            </a:pPr>
            <a:r>
              <a:rPr b="0" lang="en"/>
              <a:t>Copy-editing (Grammarly, etc.)</a:t>
            </a:r>
            <a:br>
              <a:rPr b="0" lang="en"/>
            </a:br>
            <a:br>
              <a:rPr b="0" lang="en"/>
            </a:br>
            <a:endParaRPr b="0"/>
          </a:p>
          <a:p>
            <a:pPr indent="-330200" lvl="0" marL="457200" rtl="0" algn="just">
              <a:spcBef>
                <a:spcPts val="0"/>
              </a:spcBef>
              <a:spcAft>
                <a:spcPts val="0"/>
              </a:spcAft>
              <a:buSzPts val="1600"/>
              <a:buChar char="●"/>
            </a:pPr>
            <a:r>
              <a:rPr b="0" lang="en"/>
              <a:t>Sift through large datasets and identify trends or important information within large document sets (e.g. Panama Papers).</a:t>
            </a:r>
            <a:endParaRPr b="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4"/>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Omni-modality</a:t>
            </a:r>
            <a:endParaRPr/>
          </a:p>
        </p:txBody>
      </p:sp>
      <p:pic>
        <p:nvPicPr>
          <p:cNvPr id="233" name="Google Shape;233;p44"/>
          <p:cNvPicPr preferRelativeResize="0"/>
          <p:nvPr/>
        </p:nvPicPr>
        <p:blipFill>
          <a:blip r:embed="rId3">
            <a:alphaModFix/>
          </a:blip>
          <a:stretch>
            <a:fillRect/>
          </a:stretch>
        </p:blipFill>
        <p:spPr>
          <a:xfrm>
            <a:off x="822075" y="1664075"/>
            <a:ext cx="3874542" cy="2255025"/>
          </a:xfrm>
          <a:prstGeom prst="rect">
            <a:avLst/>
          </a:prstGeom>
          <a:noFill/>
          <a:ln>
            <a:noFill/>
          </a:ln>
        </p:spPr>
      </p:pic>
      <p:pic>
        <p:nvPicPr>
          <p:cNvPr id="234" name="Google Shape;234;p44"/>
          <p:cNvPicPr preferRelativeResize="0"/>
          <p:nvPr/>
        </p:nvPicPr>
        <p:blipFill rotWithShape="1">
          <a:blip r:embed="rId4">
            <a:alphaModFix/>
          </a:blip>
          <a:srcRect b="0" l="0" r="16058" t="0"/>
          <a:stretch/>
        </p:blipFill>
        <p:spPr>
          <a:xfrm>
            <a:off x="4696616" y="1664075"/>
            <a:ext cx="3625308" cy="2255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5"/>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2024 U.S. Presidential Elections &amp; AI</a:t>
            </a:r>
            <a:endParaRPr/>
          </a:p>
        </p:txBody>
      </p:sp>
      <p:pic>
        <p:nvPicPr>
          <p:cNvPr id="240" name="Google Shape;240;p45"/>
          <p:cNvPicPr preferRelativeResize="0"/>
          <p:nvPr/>
        </p:nvPicPr>
        <p:blipFill>
          <a:blip r:embed="rId3">
            <a:alphaModFix/>
          </a:blip>
          <a:stretch>
            <a:fillRect/>
          </a:stretch>
        </p:blipFill>
        <p:spPr>
          <a:xfrm>
            <a:off x="6011124" y="1369900"/>
            <a:ext cx="2388913" cy="2979874"/>
          </a:xfrm>
          <a:prstGeom prst="rect">
            <a:avLst/>
          </a:prstGeom>
          <a:noFill/>
          <a:ln>
            <a:noFill/>
          </a:ln>
        </p:spPr>
      </p:pic>
      <p:pic>
        <p:nvPicPr>
          <p:cNvPr id="241" name="Google Shape;241;p45"/>
          <p:cNvPicPr preferRelativeResize="0"/>
          <p:nvPr/>
        </p:nvPicPr>
        <p:blipFill>
          <a:blip r:embed="rId4">
            <a:alphaModFix/>
          </a:blip>
          <a:stretch>
            <a:fillRect/>
          </a:stretch>
        </p:blipFill>
        <p:spPr>
          <a:xfrm>
            <a:off x="758061" y="1369901"/>
            <a:ext cx="5178555" cy="2979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46"/>
          <p:cNvPicPr preferRelativeResize="0"/>
          <p:nvPr/>
        </p:nvPicPr>
        <p:blipFill>
          <a:blip r:embed="rId3">
            <a:alphaModFix/>
          </a:blip>
          <a:stretch>
            <a:fillRect/>
          </a:stretch>
        </p:blipFill>
        <p:spPr>
          <a:xfrm>
            <a:off x="5381550" y="240000"/>
            <a:ext cx="3360424" cy="4783475"/>
          </a:xfrm>
          <a:prstGeom prst="rect">
            <a:avLst/>
          </a:prstGeom>
          <a:noFill/>
          <a:ln>
            <a:noFill/>
          </a:ln>
        </p:spPr>
      </p:pic>
      <p:pic>
        <p:nvPicPr>
          <p:cNvPr id="247" name="Google Shape;247;p46"/>
          <p:cNvPicPr preferRelativeResize="0"/>
          <p:nvPr/>
        </p:nvPicPr>
        <p:blipFill rotWithShape="1">
          <a:blip r:embed="rId4">
            <a:alphaModFix/>
          </a:blip>
          <a:srcRect b="0" l="3772" r="0" t="0"/>
          <a:stretch/>
        </p:blipFill>
        <p:spPr>
          <a:xfrm>
            <a:off x="648475" y="240000"/>
            <a:ext cx="2247350" cy="1743800"/>
          </a:xfrm>
          <a:prstGeom prst="rect">
            <a:avLst/>
          </a:prstGeom>
          <a:noFill/>
          <a:ln>
            <a:noFill/>
          </a:ln>
        </p:spPr>
      </p:pic>
      <p:pic>
        <p:nvPicPr>
          <p:cNvPr id="248" name="Google Shape;248;p46"/>
          <p:cNvPicPr preferRelativeResize="0"/>
          <p:nvPr/>
        </p:nvPicPr>
        <p:blipFill>
          <a:blip r:embed="rId5">
            <a:alphaModFix/>
          </a:blip>
          <a:stretch>
            <a:fillRect/>
          </a:stretch>
        </p:blipFill>
        <p:spPr>
          <a:xfrm>
            <a:off x="648475" y="1983800"/>
            <a:ext cx="2247350" cy="3040025"/>
          </a:xfrm>
          <a:prstGeom prst="rect">
            <a:avLst/>
          </a:prstGeom>
          <a:noFill/>
          <a:ln>
            <a:noFill/>
          </a:ln>
        </p:spPr>
      </p:pic>
      <p:pic>
        <p:nvPicPr>
          <p:cNvPr id="249" name="Google Shape;249;p46"/>
          <p:cNvPicPr preferRelativeResize="0"/>
          <p:nvPr/>
        </p:nvPicPr>
        <p:blipFill rotWithShape="1">
          <a:blip r:embed="rId6">
            <a:alphaModFix/>
          </a:blip>
          <a:srcRect b="0" l="13194" r="13502" t="0"/>
          <a:stretch/>
        </p:blipFill>
        <p:spPr>
          <a:xfrm>
            <a:off x="2905638" y="239993"/>
            <a:ext cx="2475926" cy="1899782"/>
          </a:xfrm>
          <a:prstGeom prst="rect">
            <a:avLst/>
          </a:prstGeom>
          <a:noFill/>
          <a:ln>
            <a:noFill/>
          </a:ln>
        </p:spPr>
      </p:pic>
      <p:pic>
        <p:nvPicPr>
          <p:cNvPr id="250" name="Google Shape;250;p46"/>
          <p:cNvPicPr preferRelativeResize="0"/>
          <p:nvPr/>
        </p:nvPicPr>
        <p:blipFill rotWithShape="1">
          <a:blip r:embed="rId7">
            <a:alphaModFix/>
          </a:blip>
          <a:srcRect b="20571" l="0" r="0" t="0"/>
          <a:stretch/>
        </p:blipFill>
        <p:spPr>
          <a:xfrm>
            <a:off x="2905638" y="2139770"/>
            <a:ext cx="2475924" cy="1474980"/>
          </a:xfrm>
          <a:prstGeom prst="rect">
            <a:avLst/>
          </a:prstGeom>
          <a:noFill/>
          <a:ln>
            <a:noFill/>
          </a:ln>
        </p:spPr>
      </p:pic>
      <p:pic>
        <p:nvPicPr>
          <p:cNvPr id="251" name="Google Shape;251;p46"/>
          <p:cNvPicPr preferRelativeResize="0"/>
          <p:nvPr/>
        </p:nvPicPr>
        <p:blipFill>
          <a:blip r:embed="rId8">
            <a:alphaModFix/>
          </a:blip>
          <a:stretch>
            <a:fillRect/>
          </a:stretch>
        </p:blipFill>
        <p:spPr>
          <a:xfrm>
            <a:off x="2905650" y="3614750"/>
            <a:ext cx="2504400" cy="14087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7"/>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Opportunity</a:t>
            </a:r>
            <a:endParaRPr/>
          </a:p>
        </p:txBody>
      </p:sp>
      <p:sp>
        <p:nvSpPr>
          <p:cNvPr id="257" name="Google Shape;257;p47"/>
          <p:cNvSpPr txBox="1"/>
          <p:nvPr>
            <p:ph idx="1" type="body"/>
          </p:nvPr>
        </p:nvSpPr>
        <p:spPr>
          <a:xfrm>
            <a:off x="426900" y="1227125"/>
            <a:ext cx="8157900" cy="11991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b="0" lang="en" sz="1200"/>
              <a:t>There exists an opportunity to use GenAI to help </a:t>
            </a:r>
            <a:r>
              <a:rPr b="0" i="1" lang="en" sz="1200"/>
              <a:t>contextualize and</a:t>
            </a:r>
            <a:r>
              <a:rPr b="0" lang="en" sz="1200"/>
              <a:t> </a:t>
            </a:r>
            <a:r>
              <a:rPr b="0" i="1" lang="en" sz="1200"/>
              <a:t>make sense</a:t>
            </a:r>
            <a:r>
              <a:rPr b="0" lang="en" sz="1200"/>
              <a:t> of the news, and </a:t>
            </a:r>
            <a:r>
              <a:rPr b="0" i="1" lang="en" sz="1200"/>
              <a:t>organize, filter, and bucket</a:t>
            </a:r>
            <a:r>
              <a:rPr b="0" lang="en" sz="1200"/>
              <a:t> the information on the news and internet.</a:t>
            </a:r>
            <a:endParaRPr b="0" sz="1200"/>
          </a:p>
          <a:p>
            <a:pPr indent="0" lvl="0" marL="0" rtl="0" algn="just">
              <a:spcBef>
                <a:spcPts val="1000"/>
              </a:spcBef>
              <a:spcAft>
                <a:spcPts val="1000"/>
              </a:spcAft>
              <a:buNone/>
            </a:pPr>
            <a:r>
              <a:rPr b="0" lang="en" sz="1200"/>
              <a:t>There is an opportunity to </a:t>
            </a:r>
            <a:r>
              <a:rPr b="0" i="1" lang="en" sz="1200"/>
              <a:t>meet readers</a:t>
            </a:r>
            <a:r>
              <a:rPr b="0" lang="en" sz="1200"/>
              <a:t> </a:t>
            </a:r>
            <a:r>
              <a:rPr b="0" i="1" lang="en" sz="1200"/>
              <a:t>where they are</a:t>
            </a:r>
            <a:r>
              <a:rPr b="0" lang="en" sz="1200"/>
              <a:t>, and empower them to understand issues on a deeper level, in a way that was not possible before.</a:t>
            </a:r>
            <a:endParaRPr b="0" sz="1200"/>
          </a:p>
        </p:txBody>
      </p:sp>
      <p:pic>
        <p:nvPicPr>
          <p:cNvPr id="258" name="Google Shape;258;p47"/>
          <p:cNvPicPr preferRelativeResize="0"/>
          <p:nvPr/>
        </p:nvPicPr>
        <p:blipFill>
          <a:blip r:embed="rId3">
            <a:alphaModFix/>
          </a:blip>
          <a:stretch>
            <a:fillRect/>
          </a:stretch>
        </p:blipFill>
        <p:spPr>
          <a:xfrm>
            <a:off x="487513" y="2426225"/>
            <a:ext cx="3596979" cy="2412475"/>
          </a:xfrm>
          <a:prstGeom prst="rect">
            <a:avLst/>
          </a:prstGeom>
          <a:noFill/>
          <a:ln>
            <a:noFill/>
          </a:ln>
        </p:spPr>
      </p:pic>
      <p:pic>
        <p:nvPicPr>
          <p:cNvPr id="259" name="Google Shape;259;p47"/>
          <p:cNvPicPr preferRelativeResize="0"/>
          <p:nvPr/>
        </p:nvPicPr>
        <p:blipFill>
          <a:blip r:embed="rId4">
            <a:alphaModFix/>
          </a:blip>
          <a:stretch>
            <a:fillRect/>
          </a:stretch>
        </p:blipFill>
        <p:spPr>
          <a:xfrm>
            <a:off x="4252600" y="2473141"/>
            <a:ext cx="4125600" cy="2318700"/>
          </a:xfrm>
          <a:prstGeom prst="roundRect">
            <a:avLst>
              <a:gd fmla="val 4350"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8"/>
          <p:cNvSpPr txBox="1"/>
          <p:nvPr>
            <p:ph type="title"/>
          </p:nvPr>
        </p:nvSpPr>
        <p:spPr>
          <a:xfrm>
            <a:off x="419850" y="1038575"/>
            <a:ext cx="8304300" cy="321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How does Ground News equip users in an evolving media landscape?</a:t>
            </a:r>
            <a:endParaRPr/>
          </a:p>
          <a:p>
            <a:pPr indent="0" lvl="0" marL="0" rtl="0" algn="ctr">
              <a:spcBef>
                <a:spcPts val="0"/>
              </a:spcBef>
              <a:spcAft>
                <a:spcPts val="0"/>
              </a:spcAft>
              <a:buNone/>
            </a:pPr>
            <a:r>
              <a:t/>
            </a:r>
            <a:endParaRPr/>
          </a:p>
          <a:p>
            <a:pPr indent="0" lvl="0" marL="0" rtl="0" algn="ctr">
              <a:spcBef>
                <a:spcPts val="0"/>
              </a:spcBef>
              <a:spcAft>
                <a:spcPts val="0"/>
              </a:spcAft>
              <a:buNone/>
            </a:pPr>
            <a:r>
              <a:rPr b="0" i="1" lang="en" sz="1600"/>
              <a:t>And how are we using AI to </a:t>
            </a:r>
            <a:r>
              <a:rPr b="0" i="1" lang="en" sz="1600"/>
              <a:t>address these large, complex problems</a:t>
            </a:r>
            <a:r>
              <a:rPr b="0" i="1" lang="en" sz="1600"/>
              <a:t>?</a:t>
            </a:r>
            <a:endParaRPr b="0" i="1" sz="1600"/>
          </a:p>
        </p:txBody>
      </p:sp>
      <p:pic>
        <p:nvPicPr>
          <p:cNvPr id="265" name="Google Shape;265;p48"/>
          <p:cNvPicPr preferRelativeResize="0"/>
          <p:nvPr/>
        </p:nvPicPr>
        <p:blipFill>
          <a:blip r:embed="rId3">
            <a:alphaModFix/>
          </a:blip>
          <a:stretch>
            <a:fillRect/>
          </a:stretch>
        </p:blipFill>
        <p:spPr>
          <a:xfrm>
            <a:off x="3033064" y="3412201"/>
            <a:ext cx="3077873" cy="1731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9"/>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Bias Distribution</a:t>
            </a:r>
            <a:endParaRPr/>
          </a:p>
        </p:txBody>
      </p:sp>
      <p:pic>
        <p:nvPicPr>
          <p:cNvPr id="271" name="Google Shape;271;p49"/>
          <p:cNvPicPr preferRelativeResize="0"/>
          <p:nvPr/>
        </p:nvPicPr>
        <p:blipFill rotWithShape="1">
          <a:blip r:embed="rId3">
            <a:alphaModFix/>
          </a:blip>
          <a:srcRect b="0" l="3211" r="4247" t="2085"/>
          <a:stretch/>
        </p:blipFill>
        <p:spPr>
          <a:xfrm>
            <a:off x="512675" y="1086275"/>
            <a:ext cx="5324250" cy="3741400"/>
          </a:xfrm>
          <a:prstGeom prst="rect">
            <a:avLst/>
          </a:prstGeom>
          <a:noFill/>
          <a:ln>
            <a:noFill/>
          </a:ln>
        </p:spPr>
      </p:pic>
      <p:pic>
        <p:nvPicPr>
          <p:cNvPr id="272" name="Google Shape;272;p49"/>
          <p:cNvPicPr preferRelativeResize="0"/>
          <p:nvPr/>
        </p:nvPicPr>
        <p:blipFill>
          <a:blip r:embed="rId4">
            <a:alphaModFix/>
          </a:blip>
          <a:stretch>
            <a:fillRect/>
          </a:stretch>
        </p:blipFill>
        <p:spPr>
          <a:xfrm>
            <a:off x="5836925" y="1086275"/>
            <a:ext cx="2926075" cy="3681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0"/>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Bias, Factuality, and Ownership Ratings</a:t>
            </a:r>
            <a:endParaRPr/>
          </a:p>
        </p:txBody>
      </p:sp>
      <p:pic>
        <p:nvPicPr>
          <p:cNvPr id="278" name="Google Shape;278;p50"/>
          <p:cNvPicPr preferRelativeResize="0"/>
          <p:nvPr/>
        </p:nvPicPr>
        <p:blipFill>
          <a:blip r:embed="rId3">
            <a:alphaModFix/>
          </a:blip>
          <a:stretch>
            <a:fillRect/>
          </a:stretch>
        </p:blipFill>
        <p:spPr>
          <a:xfrm>
            <a:off x="426900" y="2895739"/>
            <a:ext cx="8304299" cy="1828286"/>
          </a:xfrm>
          <a:prstGeom prst="rect">
            <a:avLst/>
          </a:prstGeom>
          <a:noFill/>
          <a:ln>
            <a:noFill/>
          </a:ln>
        </p:spPr>
      </p:pic>
      <p:pic>
        <p:nvPicPr>
          <p:cNvPr id="279" name="Google Shape;279;p50"/>
          <p:cNvPicPr preferRelativeResize="0"/>
          <p:nvPr/>
        </p:nvPicPr>
        <p:blipFill>
          <a:blip r:embed="rId4">
            <a:alphaModFix/>
          </a:blip>
          <a:stretch>
            <a:fillRect/>
          </a:stretch>
        </p:blipFill>
        <p:spPr>
          <a:xfrm>
            <a:off x="800100" y="1680070"/>
            <a:ext cx="3129051" cy="891675"/>
          </a:xfrm>
          <a:prstGeom prst="rect">
            <a:avLst/>
          </a:prstGeom>
          <a:noFill/>
          <a:ln>
            <a:noFill/>
          </a:ln>
        </p:spPr>
      </p:pic>
      <p:pic>
        <p:nvPicPr>
          <p:cNvPr id="280" name="Google Shape;280;p50"/>
          <p:cNvPicPr preferRelativeResize="0"/>
          <p:nvPr/>
        </p:nvPicPr>
        <p:blipFill>
          <a:blip r:embed="rId5">
            <a:alphaModFix/>
          </a:blip>
          <a:stretch>
            <a:fillRect/>
          </a:stretch>
        </p:blipFill>
        <p:spPr>
          <a:xfrm>
            <a:off x="4366424" y="1964300"/>
            <a:ext cx="1856175" cy="429925"/>
          </a:xfrm>
          <a:prstGeom prst="rect">
            <a:avLst/>
          </a:prstGeom>
          <a:noFill/>
          <a:ln>
            <a:noFill/>
          </a:ln>
        </p:spPr>
      </p:pic>
      <p:pic>
        <p:nvPicPr>
          <p:cNvPr id="281" name="Google Shape;281;p50"/>
          <p:cNvPicPr preferRelativeResize="0"/>
          <p:nvPr/>
        </p:nvPicPr>
        <p:blipFill rotWithShape="1">
          <a:blip r:embed="rId6">
            <a:alphaModFix/>
          </a:blip>
          <a:srcRect b="12024" l="18695" r="16612" t="18910"/>
          <a:stretch/>
        </p:blipFill>
        <p:spPr>
          <a:xfrm>
            <a:off x="6598925" y="1535362"/>
            <a:ext cx="1661150" cy="1181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3"/>
          <p:cNvPicPr preferRelativeResize="0"/>
          <p:nvPr/>
        </p:nvPicPr>
        <p:blipFill>
          <a:blip r:embed="rId3">
            <a:alphaModFix/>
          </a:blip>
          <a:stretch>
            <a:fillRect/>
          </a:stretch>
        </p:blipFill>
        <p:spPr>
          <a:xfrm>
            <a:off x="2635713" y="2169100"/>
            <a:ext cx="3872573" cy="2581075"/>
          </a:xfrm>
          <a:prstGeom prst="rect">
            <a:avLst/>
          </a:prstGeom>
          <a:noFill/>
          <a:ln>
            <a:noFill/>
          </a:ln>
        </p:spPr>
      </p:pic>
      <p:sp>
        <p:nvSpPr>
          <p:cNvPr id="149" name="Google Shape;149;p33"/>
          <p:cNvSpPr txBox="1"/>
          <p:nvPr>
            <p:ph idx="4294967295" type="title"/>
          </p:nvPr>
        </p:nvSpPr>
        <p:spPr>
          <a:xfrm>
            <a:off x="419850" y="400975"/>
            <a:ext cx="8304300" cy="777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Haris Amiri</a:t>
            </a:r>
            <a:endParaRPr b="0" i="1" sz="1600"/>
          </a:p>
        </p:txBody>
      </p:sp>
      <p:sp>
        <p:nvSpPr>
          <p:cNvPr id="150" name="Google Shape;150;p33"/>
          <p:cNvSpPr txBox="1"/>
          <p:nvPr/>
        </p:nvSpPr>
        <p:spPr>
          <a:xfrm>
            <a:off x="555600" y="1304950"/>
            <a:ext cx="8032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dk1"/>
                </a:solidFill>
                <a:latin typeface="Helvetica Neue"/>
                <a:ea typeface="Helvetica Neue"/>
                <a:cs typeface="Helvetica Neue"/>
                <a:sym typeface="Helvetica Neue"/>
              </a:rPr>
              <a:t>Sr Machine Learning Engineer &amp; ML Team Lead</a:t>
            </a:r>
            <a:endParaRPr i="1" sz="1600">
              <a:solidFill>
                <a:schemeClr val="dk1"/>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1"/>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Blindspot Feed</a:t>
            </a:r>
            <a:endParaRPr/>
          </a:p>
        </p:txBody>
      </p:sp>
      <p:pic>
        <p:nvPicPr>
          <p:cNvPr id="287" name="Google Shape;287;p51"/>
          <p:cNvPicPr preferRelativeResize="0"/>
          <p:nvPr/>
        </p:nvPicPr>
        <p:blipFill>
          <a:blip r:embed="rId3">
            <a:alphaModFix/>
          </a:blip>
          <a:stretch>
            <a:fillRect/>
          </a:stretch>
        </p:blipFill>
        <p:spPr>
          <a:xfrm>
            <a:off x="689700" y="1052475"/>
            <a:ext cx="7778688" cy="38209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2"/>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Sources Stack</a:t>
            </a:r>
            <a:endParaRPr/>
          </a:p>
        </p:txBody>
      </p:sp>
      <p:pic>
        <p:nvPicPr>
          <p:cNvPr id="293" name="Google Shape;293;p52"/>
          <p:cNvPicPr preferRelativeResize="0"/>
          <p:nvPr/>
        </p:nvPicPr>
        <p:blipFill>
          <a:blip r:embed="rId3">
            <a:alphaModFix/>
          </a:blip>
          <a:stretch>
            <a:fillRect/>
          </a:stretch>
        </p:blipFill>
        <p:spPr>
          <a:xfrm>
            <a:off x="518172" y="1175350"/>
            <a:ext cx="5772899" cy="3584175"/>
          </a:xfrm>
          <a:prstGeom prst="rect">
            <a:avLst/>
          </a:prstGeom>
          <a:noFill/>
          <a:ln>
            <a:noFill/>
          </a:ln>
        </p:spPr>
      </p:pic>
      <p:pic>
        <p:nvPicPr>
          <p:cNvPr id="294" name="Google Shape;294;p52"/>
          <p:cNvPicPr preferRelativeResize="0"/>
          <p:nvPr/>
        </p:nvPicPr>
        <p:blipFill rotWithShape="1">
          <a:blip r:embed="rId4">
            <a:alphaModFix/>
          </a:blip>
          <a:srcRect b="30313" l="0" r="0" t="0"/>
          <a:stretch/>
        </p:blipFill>
        <p:spPr>
          <a:xfrm>
            <a:off x="6374900" y="1175348"/>
            <a:ext cx="2063750" cy="3584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3"/>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Revisiting the Problem</a:t>
            </a:r>
            <a:endParaRPr/>
          </a:p>
        </p:txBody>
      </p:sp>
      <p:sp>
        <p:nvSpPr>
          <p:cNvPr id="300" name="Google Shape;300;p53"/>
          <p:cNvSpPr txBox="1"/>
          <p:nvPr>
            <p:ph idx="1" type="body"/>
          </p:nvPr>
        </p:nvSpPr>
        <p:spPr>
          <a:xfrm>
            <a:off x="426900" y="1152475"/>
            <a:ext cx="8304300" cy="3416400"/>
          </a:xfrm>
          <a:prstGeom prst="rect">
            <a:avLst/>
          </a:prstGeom>
        </p:spPr>
        <p:txBody>
          <a:bodyPr anchorCtr="0" anchor="t" bIns="91425" lIns="91425" spcFirstLastPara="1" rIns="91425" wrap="square" tIns="91425">
            <a:normAutofit/>
          </a:bodyPr>
          <a:lstStyle/>
          <a:p>
            <a:pPr indent="-330200" lvl="0" marL="457200" rtl="0" algn="just">
              <a:spcBef>
                <a:spcPts val="0"/>
              </a:spcBef>
              <a:spcAft>
                <a:spcPts val="0"/>
              </a:spcAft>
              <a:buSzPts val="1600"/>
              <a:buChar char="●"/>
            </a:pPr>
            <a:r>
              <a:rPr b="0" lang="en"/>
              <a:t>There is a great deal of information - some of it is truthful, some of it is partially true, some of it is misleading, and some of it is straight up false.</a:t>
            </a:r>
            <a:endParaRPr b="0"/>
          </a:p>
          <a:p>
            <a:pPr indent="0" lvl="0" marL="0" rtl="0" algn="just">
              <a:spcBef>
                <a:spcPts val="1200"/>
              </a:spcBef>
              <a:spcAft>
                <a:spcPts val="0"/>
              </a:spcAft>
              <a:buNone/>
            </a:pPr>
            <a:r>
              <a:t/>
            </a:r>
            <a:endParaRPr b="0"/>
          </a:p>
          <a:p>
            <a:pPr indent="-330200" lvl="0" marL="457200" rtl="0" algn="just">
              <a:spcBef>
                <a:spcPts val="1200"/>
              </a:spcBef>
              <a:spcAft>
                <a:spcPts val="0"/>
              </a:spcAft>
              <a:buSzPts val="1600"/>
              <a:buChar char="●"/>
            </a:pPr>
            <a:r>
              <a:rPr b="0" lang="en"/>
              <a:t>Unfortunately, the burden currently falls </a:t>
            </a:r>
            <a:r>
              <a:rPr b="0" i="1" lang="en"/>
              <a:t>on the individual</a:t>
            </a:r>
            <a:r>
              <a:rPr b="0" lang="en"/>
              <a:t> to make sense of the noise.</a:t>
            </a:r>
            <a:endParaRPr b="0"/>
          </a:p>
          <a:p>
            <a:pPr indent="0" lvl="0" marL="0" rtl="0" algn="just">
              <a:spcBef>
                <a:spcPts val="1200"/>
              </a:spcBef>
              <a:spcAft>
                <a:spcPts val="0"/>
              </a:spcAft>
              <a:buNone/>
            </a:pPr>
            <a:r>
              <a:t/>
            </a:r>
            <a:endParaRPr b="0"/>
          </a:p>
          <a:p>
            <a:pPr indent="-330200" lvl="0" marL="457200" rtl="0" algn="just">
              <a:spcBef>
                <a:spcPts val="1200"/>
              </a:spcBef>
              <a:spcAft>
                <a:spcPts val="0"/>
              </a:spcAft>
              <a:buSzPts val="1600"/>
              <a:buChar char="●"/>
            </a:pPr>
            <a:r>
              <a:rPr b="0" lang="en"/>
              <a:t>There is a great need for something that can bring together people from all perspectives, that can give you a breakdown of the information without the ‘spin’ or ‘partisan’ language, that can identify and highlight the different narratives and perspectives within a story.</a:t>
            </a:r>
            <a:endParaRPr b="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4"/>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GAIA Digest</a:t>
            </a:r>
            <a:endParaRPr/>
          </a:p>
        </p:txBody>
      </p:sp>
      <p:pic>
        <p:nvPicPr>
          <p:cNvPr id="306" name="Google Shape;306;p54"/>
          <p:cNvPicPr preferRelativeResize="0"/>
          <p:nvPr/>
        </p:nvPicPr>
        <p:blipFill>
          <a:blip r:embed="rId3">
            <a:alphaModFix/>
          </a:blip>
          <a:stretch>
            <a:fillRect/>
          </a:stretch>
        </p:blipFill>
        <p:spPr>
          <a:xfrm>
            <a:off x="426900" y="1228416"/>
            <a:ext cx="8304301" cy="36331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5"/>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GAIA Digest</a:t>
            </a:r>
            <a:endParaRPr/>
          </a:p>
        </p:txBody>
      </p:sp>
      <p:pic>
        <p:nvPicPr>
          <p:cNvPr id="312" name="Google Shape;312;p55"/>
          <p:cNvPicPr preferRelativeResize="0"/>
          <p:nvPr/>
        </p:nvPicPr>
        <p:blipFill>
          <a:blip r:embed="rId3">
            <a:alphaModFix/>
          </a:blip>
          <a:stretch>
            <a:fillRect/>
          </a:stretch>
        </p:blipFill>
        <p:spPr>
          <a:xfrm>
            <a:off x="525750" y="1182499"/>
            <a:ext cx="7627625" cy="2188675"/>
          </a:xfrm>
          <a:prstGeom prst="rect">
            <a:avLst/>
          </a:prstGeom>
          <a:noFill/>
          <a:ln>
            <a:noFill/>
          </a:ln>
        </p:spPr>
      </p:pic>
      <p:pic>
        <p:nvPicPr>
          <p:cNvPr id="313" name="Google Shape;313;p55"/>
          <p:cNvPicPr preferRelativeResize="0"/>
          <p:nvPr/>
        </p:nvPicPr>
        <p:blipFill>
          <a:blip r:embed="rId4">
            <a:alphaModFix/>
          </a:blip>
          <a:stretch>
            <a:fillRect/>
          </a:stretch>
        </p:blipFill>
        <p:spPr>
          <a:xfrm>
            <a:off x="5646295" y="2480320"/>
            <a:ext cx="3016326" cy="2490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6"/>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GAIA Digest - Perspectives</a:t>
            </a:r>
            <a:endParaRPr/>
          </a:p>
        </p:txBody>
      </p:sp>
      <p:pic>
        <p:nvPicPr>
          <p:cNvPr id="319" name="Google Shape;319;p56"/>
          <p:cNvPicPr preferRelativeResize="0"/>
          <p:nvPr/>
        </p:nvPicPr>
        <p:blipFill>
          <a:blip r:embed="rId3">
            <a:alphaModFix/>
          </a:blip>
          <a:stretch>
            <a:fillRect/>
          </a:stretch>
        </p:blipFill>
        <p:spPr>
          <a:xfrm>
            <a:off x="452425" y="1170150"/>
            <a:ext cx="8239125" cy="1819275"/>
          </a:xfrm>
          <a:prstGeom prst="rect">
            <a:avLst/>
          </a:prstGeom>
          <a:noFill/>
          <a:ln>
            <a:noFill/>
          </a:ln>
        </p:spPr>
      </p:pic>
      <p:pic>
        <p:nvPicPr>
          <p:cNvPr id="320" name="Google Shape;320;p56"/>
          <p:cNvPicPr preferRelativeResize="0"/>
          <p:nvPr/>
        </p:nvPicPr>
        <p:blipFill>
          <a:blip r:embed="rId4">
            <a:alphaModFix/>
          </a:blip>
          <a:stretch>
            <a:fillRect/>
          </a:stretch>
        </p:blipFill>
        <p:spPr>
          <a:xfrm>
            <a:off x="452425" y="3088475"/>
            <a:ext cx="5684550" cy="1960200"/>
          </a:xfrm>
          <a:prstGeom prst="rect">
            <a:avLst/>
          </a:prstGeom>
          <a:noFill/>
          <a:ln>
            <a:noFill/>
          </a:ln>
        </p:spPr>
      </p:pic>
      <p:pic>
        <p:nvPicPr>
          <p:cNvPr id="321" name="Google Shape;321;p56"/>
          <p:cNvPicPr preferRelativeResize="0"/>
          <p:nvPr/>
        </p:nvPicPr>
        <p:blipFill rotWithShape="1">
          <a:blip r:embed="rId5">
            <a:alphaModFix/>
          </a:blip>
          <a:srcRect b="0" l="3951" r="8826" t="0"/>
          <a:stretch/>
        </p:blipFill>
        <p:spPr>
          <a:xfrm>
            <a:off x="6210300" y="3855236"/>
            <a:ext cx="2481250" cy="119343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7"/>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Primary Source Document Discovery</a:t>
            </a:r>
            <a:endParaRPr/>
          </a:p>
        </p:txBody>
      </p:sp>
      <p:pic>
        <p:nvPicPr>
          <p:cNvPr id="327" name="Google Shape;327;p57"/>
          <p:cNvPicPr preferRelativeResize="0"/>
          <p:nvPr/>
        </p:nvPicPr>
        <p:blipFill>
          <a:blip r:embed="rId3">
            <a:alphaModFix/>
          </a:blip>
          <a:stretch>
            <a:fillRect/>
          </a:stretch>
        </p:blipFill>
        <p:spPr>
          <a:xfrm>
            <a:off x="495475" y="1093925"/>
            <a:ext cx="5511137" cy="3820975"/>
          </a:xfrm>
          <a:prstGeom prst="rect">
            <a:avLst/>
          </a:prstGeom>
          <a:noFill/>
          <a:ln>
            <a:noFill/>
          </a:ln>
        </p:spPr>
      </p:pic>
      <p:pic>
        <p:nvPicPr>
          <p:cNvPr id="328" name="Google Shape;328;p57"/>
          <p:cNvPicPr preferRelativeResize="0"/>
          <p:nvPr/>
        </p:nvPicPr>
        <p:blipFill>
          <a:blip r:embed="rId4">
            <a:alphaModFix/>
          </a:blip>
          <a:stretch>
            <a:fillRect/>
          </a:stretch>
        </p:blipFill>
        <p:spPr>
          <a:xfrm>
            <a:off x="6006612" y="1261575"/>
            <a:ext cx="2832587" cy="23401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8"/>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Lessons Learned with GenAI</a:t>
            </a:r>
            <a:endParaRPr/>
          </a:p>
        </p:txBody>
      </p:sp>
      <p:sp>
        <p:nvSpPr>
          <p:cNvPr id="334" name="Google Shape;334;p58"/>
          <p:cNvSpPr txBox="1"/>
          <p:nvPr>
            <p:ph idx="1" type="body"/>
          </p:nvPr>
        </p:nvSpPr>
        <p:spPr>
          <a:xfrm>
            <a:off x="426900" y="1152475"/>
            <a:ext cx="8304300" cy="3416400"/>
          </a:xfrm>
          <a:prstGeom prst="rect">
            <a:avLst/>
          </a:prstGeom>
        </p:spPr>
        <p:txBody>
          <a:bodyPr anchorCtr="0" anchor="t" bIns="91425" lIns="91425" spcFirstLastPara="1" rIns="91425" wrap="square" tIns="91425">
            <a:normAutofit/>
          </a:bodyPr>
          <a:lstStyle/>
          <a:p>
            <a:pPr indent="-330200" lvl="0" marL="457200" rtl="0" algn="just">
              <a:spcBef>
                <a:spcPts val="0"/>
              </a:spcBef>
              <a:spcAft>
                <a:spcPts val="0"/>
              </a:spcAft>
              <a:buSzPts val="1600"/>
              <a:buAutoNum type="arabicPeriod"/>
            </a:pPr>
            <a:r>
              <a:rPr b="0" lang="en"/>
              <a:t>LLM Hallucinations are a real problem</a:t>
            </a:r>
            <a:endParaRPr b="0"/>
          </a:p>
          <a:p>
            <a:pPr indent="-311150" lvl="1" marL="914400" rtl="0" algn="just">
              <a:spcBef>
                <a:spcPts val="1000"/>
              </a:spcBef>
              <a:spcAft>
                <a:spcPts val="0"/>
              </a:spcAft>
              <a:buSzPts val="1300"/>
              <a:buAutoNum type="alphaLcPeriod"/>
            </a:pPr>
            <a:r>
              <a:rPr lang="en" sz="1300"/>
              <a:t>Multi-agent debate</a:t>
            </a:r>
            <a:endParaRPr sz="1300"/>
          </a:p>
          <a:p>
            <a:pPr indent="-311150" lvl="1" marL="914400" rtl="0" algn="just">
              <a:spcBef>
                <a:spcPts val="1000"/>
              </a:spcBef>
              <a:spcAft>
                <a:spcPts val="0"/>
              </a:spcAft>
              <a:buSzPts val="1300"/>
              <a:buAutoNum type="alphaLcPeriod"/>
            </a:pPr>
            <a:r>
              <a:rPr lang="en" sz="1300"/>
              <a:t>Citations</a:t>
            </a:r>
            <a:endParaRPr sz="1300"/>
          </a:p>
          <a:p>
            <a:pPr indent="-311150" lvl="1" marL="914400" rtl="0" algn="just">
              <a:spcBef>
                <a:spcPts val="1000"/>
              </a:spcBef>
              <a:spcAft>
                <a:spcPts val="0"/>
              </a:spcAft>
              <a:buSzPts val="1300"/>
              <a:buAutoNum type="alphaLcPeriod"/>
            </a:pPr>
            <a:r>
              <a:rPr lang="en" sz="1300"/>
              <a:t>Human-review</a:t>
            </a:r>
            <a:endParaRPr sz="1300"/>
          </a:p>
          <a:p>
            <a:pPr indent="-330200" lvl="0" marL="457200" rtl="0" algn="just">
              <a:spcBef>
                <a:spcPts val="1000"/>
              </a:spcBef>
              <a:spcAft>
                <a:spcPts val="0"/>
              </a:spcAft>
              <a:buSzPts val="1600"/>
              <a:buAutoNum type="arabicPeriod"/>
            </a:pPr>
            <a:r>
              <a:rPr b="0" lang="en"/>
              <a:t>LLMs have, within them, an ingrained bias.</a:t>
            </a:r>
            <a:endParaRPr b="0"/>
          </a:p>
          <a:p>
            <a:pPr indent="-311150" lvl="1" marL="914400" rtl="0" algn="just">
              <a:spcBef>
                <a:spcPts val="1000"/>
              </a:spcBef>
              <a:spcAft>
                <a:spcPts val="0"/>
              </a:spcAft>
              <a:buSzPts val="1300"/>
              <a:buAutoNum type="alphaLcPeriod"/>
            </a:pPr>
            <a:r>
              <a:rPr lang="en" sz="1300"/>
              <a:t>One of the interesting things about LLMs is that they inherit the bias present in their training data. As such, you cannot simply “tell” the LLM to assign a bias rating on a piece of text and trust the output reliably.</a:t>
            </a:r>
            <a:endParaRPr sz="1300"/>
          </a:p>
          <a:p>
            <a:pPr indent="-311150" lvl="1" marL="914400" rtl="0" algn="just">
              <a:spcBef>
                <a:spcPts val="1000"/>
              </a:spcBef>
              <a:spcAft>
                <a:spcPts val="1000"/>
              </a:spcAft>
              <a:buSzPts val="1300"/>
              <a:buAutoNum type="alphaLcPeriod"/>
            </a:pPr>
            <a:r>
              <a:rPr lang="en" sz="1300"/>
              <a:t>The creators also place their own ‘moderation’ guardrails, which sometimes give funny results.</a:t>
            </a:r>
            <a:endParaRPr sz="13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9"/>
          <p:cNvSpPr txBox="1"/>
          <p:nvPr>
            <p:ph type="title"/>
          </p:nvPr>
        </p:nvSpPr>
        <p:spPr>
          <a:xfrm>
            <a:off x="419850" y="348050"/>
            <a:ext cx="8304300" cy="878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How do you feel about the emergence of AI in Journalism</a:t>
            </a:r>
            <a:endParaRPr b="0" i="1" sz="1600"/>
          </a:p>
        </p:txBody>
      </p:sp>
      <p:sp>
        <p:nvSpPr>
          <p:cNvPr id="340" name="Google Shape;340;p59"/>
          <p:cNvSpPr txBox="1"/>
          <p:nvPr/>
        </p:nvSpPr>
        <p:spPr>
          <a:xfrm>
            <a:off x="3348150" y="1775525"/>
            <a:ext cx="2447700" cy="27756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Excited</a:t>
            </a:r>
            <a:endParaRPr i="1" sz="2700">
              <a:solidFill>
                <a:schemeClr val="dk1"/>
              </a:solidFill>
              <a:latin typeface="Helvetica Neue"/>
              <a:ea typeface="Helvetica Neue"/>
              <a:cs typeface="Helvetica Neue"/>
              <a:sym typeface="Helvetica Neue"/>
            </a:endParaRPr>
          </a:p>
          <a:p>
            <a:pPr indent="-400050" lvl="0" marL="457200" rtl="0" algn="l">
              <a:spcBef>
                <a:spcPts val="1000"/>
              </a:spcBef>
              <a:spcAft>
                <a:spcPts val="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Optimistic</a:t>
            </a:r>
            <a:endParaRPr i="1" sz="2700">
              <a:solidFill>
                <a:schemeClr val="dk1"/>
              </a:solidFill>
              <a:latin typeface="Helvetica Neue"/>
              <a:ea typeface="Helvetica Neue"/>
              <a:cs typeface="Helvetica Neue"/>
              <a:sym typeface="Helvetica Neue"/>
            </a:endParaRPr>
          </a:p>
          <a:p>
            <a:pPr indent="-400050" lvl="0" marL="457200" rtl="0" algn="l">
              <a:spcBef>
                <a:spcPts val="1000"/>
              </a:spcBef>
              <a:spcAft>
                <a:spcPts val="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Neutral</a:t>
            </a:r>
            <a:endParaRPr i="1" sz="2700">
              <a:solidFill>
                <a:schemeClr val="dk1"/>
              </a:solidFill>
              <a:latin typeface="Helvetica Neue"/>
              <a:ea typeface="Helvetica Neue"/>
              <a:cs typeface="Helvetica Neue"/>
              <a:sym typeface="Helvetica Neue"/>
            </a:endParaRPr>
          </a:p>
          <a:p>
            <a:pPr indent="-400050" lvl="0" marL="457200" rtl="0" algn="l">
              <a:spcBef>
                <a:spcPts val="1000"/>
              </a:spcBef>
              <a:spcAft>
                <a:spcPts val="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Pessimistic</a:t>
            </a:r>
            <a:endParaRPr i="1" sz="2700">
              <a:solidFill>
                <a:schemeClr val="dk1"/>
              </a:solidFill>
              <a:latin typeface="Helvetica Neue"/>
              <a:ea typeface="Helvetica Neue"/>
              <a:cs typeface="Helvetica Neue"/>
              <a:sym typeface="Helvetica Neue"/>
            </a:endParaRPr>
          </a:p>
          <a:p>
            <a:pPr indent="-400050" lvl="0" marL="457200" rtl="0" algn="l">
              <a:spcBef>
                <a:spcPts val="1000"/>
              </a:spcBef>
              <a:spcAft>
                <a:spcPts val="100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Terrified</a:t>
            </a:r>
            <a:endParaRPr i="1" sz="2700">
              <a:solidFill>
                <a:schemeClr val="dk1"/>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60"/>
          <p:cNvSpPr txBox="1"/>
          <p:nvPr>
            <p:ph type="title"/>
          </p:nvPr>
        </p:nvSpPr>
        <p:spPr>
          <a:xfrm>
            <a:off x="419850" y="1912700"/>
            <a:ext cx="8304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Thank you</a:t>
            </a:r>
            <a:endParaRPr/>
          </a:p>
        </p:txBody>
      </p:sp>
      <p:sp>
        <p:nvSpPr>
          <p:cNvPr id="346" name="Google Shape;346;p60"/>
          <p:cNvSpPr txBox="1"/>
          <p:nvPr>
            <p:ph type="title"/>
          </p:nvPr>
        </p:nvSpPr>
        <p:spPr>
          <a:xfrm>
            <a:off x="419850" y="2735950"/>
            <a:ext cx="8304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0" lang="en" sz="1940" u="sng">
                <a:solidFill>
                  <a:srgbClr val="434343"/>
                </a:solidFill>
                <a:hlinkClick r:id="rId3">
                  <a:extLst>
                    <a:ext uri="{A12FA001-AC4F-418D-AE19-62706E023703}">
                      <ahyp:hlinkClr val="tx"/>
                    </a:ext>
                  </a:extLst>
                </a:hlinkClick>
              </a:rPr>
              <a:t>https://ground.news</a:t>
            </a:r>
            <a:r>
              <a:rPr b="0" lang="en" sz="1940">
                <a:solidFill>
                  <a:srgbClr val="434343"/>
                </a:solidFill>
              </a:rPr>
              <a:t> </a:t>
            </a:r>
            <a:endParaRPr b="0" sz="1940">
              <a:solidFill>
                <a:srgbClr val="43434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4"/>
          <p:cNvPicPr preferRelativeResize="0"/>
          <p:nvPr/>
        </p:nvPicPr>
        <p:blipFill>
          <a:blip r:embed="rId3">
            <a:alphaModFix/>
          </a:blip>
          <a:stretch>
            <a:fillRect/>
          </a:stretch>
        </p:blipFill>
        <p:spPr>
          <a:xfrm>
            <a:off x="591703" y="336050"/>
            <a:ext cx="2391900" cy="1412000"/>
          </a:xfrm>
          <a:prstGeom prst="rect">
            <a:avLst/>
          </a:prstGeom>
          <a:noFill/>
          <a:ln>
            <a:noFill/>
          </a:ln>
        </p:spPr>
      </p:pic>
      <p:sp>
        <p:nvSpPr>
          <p:cNvPr id="156" name="Google Shape;156;p34"/>
          <p:cNvSpPr txBox="1"/>
          <p:nvPr/>
        </p:nvSpPr>
        <p:spPr>
          <a:xfrm>
            <a:off x="3386275" y="1507075"/>
            <a:ext cx="3606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Ground News is a platform that makes it easy to compare news sources, read between the lines of media bias and break free from algorithms.</a:t>
            </a:r>
            <a:endParaRPr b="1"/>
          </a:p>
          <a:p>
            <a:pPr indent="0" lvl="0" marL="0" rtl="0" algn="l">
              <a:spcBef>
                <a:spcPts val="0"/>
              </a:spcBef>
              <a:spcAft>
                <a:spcPts val="0"/>
              </a:spcAft>
              <a:buNone/>
            </a:pPr>
            <a:r>
              <a:t/>
            </a:r>
            <a:endParaRPr/>
          </a:p>
        </p:txBody>
      </p:sp>
      <p:pic>
        <p:nvPicPr>
          <p:cNvPr id="157" name="Google Shape;157;p34"/>
          <p:cNvPicPr preferRelativeResize="0"/>
          <p:nvPr/>
        </p:nvPicPr>
        <p:blipFill>
          <a:blip r:embed="rId4">
            <a:alphaModFix/>
          </a:blip>
          <a:stretch>
            <a:fillRect/>
          </a:stretch>
        </p:blipFill>
        <p:spPr>
          <a:xfrm>
            <a:off x="6864150" y="831325"/>
            <a:ext cx="1847850" cy="1152525"/>
          </a:xfrm>
          <a:prstGeom prst="rect">
            <a:avLst/>
          </a:prstGeom>
          <a:noFill/>
          <a:ln>
            <a:noFill/>
          </a:ln>
        </p:spPr>
      </p:pic>
      <p:pic>
        <p:nvPicPr>
          <p:cNvPr id="158" name="Google Shape;158;p34"/>
          <p:cNvPicPr preferRelativeResize="0"/>
          <p:nvPr/>
        </p:nvPicPr>
        <p:blipFill>
          <a:blip r:embed="rId5">
            <a:alphaModFix/>
          </a:blip>
          <a:stretch>
            <a:fillRect/>
          </a:stretch>
        </p:blipFill>
        <p:spPr>
          <a:xfrm>
            <a:off x="973827" y="2571750"/>
            <a:ext cx="2009775" cy="1028700"/>
          </a:xfrm>
          <a:prstGeom prst="rect">
            <a:avLst/>
          </a:prstGeom>
          <a:noFill/>
          <a:ln>
            <a:noFill/>
          </a:ln>
        </p:spPr>
      </p:pic>
      <p:pic>
        <p:nvPicPr>
          <p:cNvPr id="159" name="Google Shape;159;p34"/>
          <p:cNvPicPr preferRelativeResize="0"/>
          <p:nvPr/>
        </p:nvPicPr>
        <p:blipFill>
          <a:blip r:embed="rId6">
            <a:alphaModFix/>
          </a:blip>
          <a:stretch>
            <a:fillRect/>
          </a:stretch>
        </p:blipFill>
        <p:spPr>
          <a:xfrm>
            <a:off x="5720352" y="2705088"/>
            <a:ext cx="3105150" cy="2438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5"/>
          <p:cNvSpPr txBox="1"/>
          <p:nvPr>
            <p:ph type="title"/>
          </p:nvPr>
        </p:nvSpPr>
        <p:spPr>
          <a:xfrm>
            <a:off x="419850" y="348050"/>
            <a:ext cx="8304300" cy="878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How do you feel about the emergence of AI in Journalism</a:t>
            </a:r>
            <a:endParaRPr b="0" i="1" sz="1600"/>
          </a:p>
        </p:txBody>
      </p:sp>
      <p:sp>
        <p:nvSpPr>
          <p:cNvPr id="165" name="Google Shape;165;p35"/>
          <p:cNvSpPr txBox="1"/>
          <p:nvPr/>
        </p:nvSpPr>
        <p:spPr>
          <a:xfrm>
            <a:off x="3348150" y="1775525"/>
            <a:ext cx="2447700" cy="27756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Excited</a:t>
            </a:r>
            <a:endParaRPr i="1" sz="2700">
              <a:solidFill>
                <a:schemeClr val="dk1"/>
              </a:solidFill>
              <a:latin typeface="Helvetica Neue"/>
              <a:ea typeface="Helvetica Neue"/>
              <a:cs typeface="Helvetica Neue"/>
              <a:sym typeface="Helvetica Neue"/>
            </a:endParaRPr>
          </a:p>
          <a:p>
            <a:pPr indent="-400050" lvl="0" marL="457200" rtl="0" algn="l">
              <a:spcBef>
                <a:spcPts val="1000"/>
              </a:spcBef>
              <a:spcAft>
                <a:spcPts val="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Optimistic</a:t>
            </a:r>
            <a:endParaRPr i="1" sz="2700">
              <a:solidFill>
                <a:schemeClr val="dk1"/>
              </a:solidFill>
              <a:latin typeface="Helvetica Neue"/>
              <a:ea typeface="Helvetica Neue"/>
              <a:cs typeface="Helvetica Neue"/>
              <a:sym typeface="Helvetica Neue"/>
            </a:endParaRPr>
          </a:p>
          <a:p>
            <a:pPr indent="-400050" lvl="0" marL="457200" rtl="0" algn="l">
              <a:spcBef>
                <a:spcPts val="1000"/>
              </a:spcBef>
              <a:spcAft>
                <a:spcPts val="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Neutral</a:t>
            </a:r>
            <a:endParaRPr i="1" sz="2700">
              <a:solidFill>
                <a:schemeClr val="dk1"/>
              </a:solidFill>
              <a:latin typeface="Helvetica Neue"/>
              <a:ea typeface="Helvetica Neue"/>
              <a:cs typeface="Helvetica Neue"/>
              <a:sym typeface="Helvetica Neue"/>
            </a:endParaRPr>
          </a:p>
          <a:p>
            <a:pPr indent="-400050" lvl="0" marL="457200" rtl="0" algn="l">
              <a:spcBef>
                <a:spcPts val="1000"/>
              </a:spcBef>
              <a:spcAft>
                <a:spcPts val="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Pessimistic</a:t>
            </a:r>
            <a:endParaRPr i="1" sz="2700">
              <a:solidFill>
                <a:schemeClr val="dk1"/>
              </a:solidFill>
              <a:latin typeface="Helvetica Neue"/>
              <a:ea typeface="Helvetica Neue"/>
              <a:cs typeface="Helvetica Neue"/>
              <a:sym typeface="Helvetica Neue"/>
            </a:endParaRPr>
          </a:p>
          <a:p>
            <a:pPr indent="-400050" lvl="0" marL="457200" rtl="0" algn="l">
              <a:spcBef>
                <a:spcPts val="1000"/>
              </a:spcBef>
              <a:spcAft>
                <a:spcPts val="1000"/>
              </a:spcAft>
              <a:buClr>
                <a:schemeClr val="dk1"/>
              </a:buClr>
              <a:buSzPts val="2700"/>
              <a:buFont typeface="Helvetica Neue"/>
              <a:buChar char="●"/>
            </a:pPr>
            <a:r>
              <a:rPr i="1" lang="en" sz="2700">
                <a:solidFill>
                  <a:schemeClr val="dk1"/>
                </a:solidFill>
                <a:latin typeface="Helvetica Neue"/>
                <a:ea typeface="Helvetica Neue"/>
                <a:cs typeface="Helvetica Neue"/>
                <a:sym typeface="Helvetica Neue"/>
              </a:rPr>
              <a:t>Terrified</a:t>
            </a:r>
            <a:endParaRPr i="1" sz="2700">
              <a:solidFill>
                <a:schemeClr val="dk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6"/>
          <p:cNvSpPr txBox="1"/>
          <p:nvPr>
            <p:ph type="title"/>
          </p:nvPr>
        </p:nvSpPr>
        <p:spPr>
          <a:xfrm>
            <a:off x="419850" y="1290725"/>
            <a:ext cx="8304300" cy="321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Do you engage with the news in your daily life?</a:t>
            </a:r>
            <a:endParaRPr/>
          </a:p>
          <a:p>
            <a:pPr indent="0" lvl="0" marL="0" rtl="0" algn="ctr">
              <a:spcBef>
                <a:spcPts val="0"/>
              </a:spcBef>
              <a:spcAft>
                <a:spcPts val="0"/>
              </a:spcAft>
              <a:buNone/>
            </a:pPr>
            <a:r>
              <a:t/>
            </a:r>
            <a:endParaRPr/>
          </a:p>
          <a:p>
            <a:pPr indent="0" lvl="0" marL="0" rtl="0" algn="ctr">
              <a:spcBef>
                <a:spcPts val="0"/>
              </a:spcBef>
              <a:spcAft>
                <a:spcPts val="0"/>
              </a:spcAft>
              <a:buNone/>
            </a:pPr>
            <a:r>
              <a:rPr b="0" i="1" lang="en" sz="1600"/>
              <a:t>In what ways? How often?</a:t>
            </a:r>
            <a:endParaRPr b="0" i="1"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7"/>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News in our Daily Lives</a:t>
            </a:r>
            <a:endParaRPr/>
          </a:p>
        </p:txBody>
      </p:sp>
      <p:pic>
        <p:nvPicPr>
          <p:cNvPr id="176" name="Google Shape;176;p37"/>
          <p:cNvPicPr preferRelativeResize="0"/>
          <p:nvPr/>
        </p:nvPicPr>
        <p:blipFill rotWithShape="1">
          <a:blip r:embed="rId3">
            <a:alphaModFix/>
          </a:blip>
          <a:srcRect b="0" l="0" r="17857" t="0"/>
          <a:stretch/>
        </p:blipFill>
        <p:spPr>
          <a:xfrm>
            <a:off x="4987038" y="1344788"/>
            <a:ext cx="3883523" cy="2453924"/>
          </a:xfrm>
          <a:prstGeom prst="rect">
            <a:avLst/>
          </a:prstGeom>
          <a:noFill/>
          <a:ln>
            <a:noFill/>
          </a:ln>
        </p:spPr>
      </p:pic>
      <p:pic>
        <p:nvPicPr>
          <p:cNvPr id="177" name="Google Shape;177;p37"/>
          <p:cNvPicPr preferRelativeResize="0"/>
          <p:nvPr/>
        </p:nvPicPr>
        <p:blipFill>
          <a:blip r:embed="rId4">
            <a:alphaModFix/>
          </a:blip>
          <a:stretch>
            <a:fillRect/>
          </a:stretch>
        </p:blipFill>
        <p:spPr>
          <a:xfrm>
            <a:off x="2887238" y="1344788"/>
            <a:ext cx="4202413" cy="2453926"/>
          </a:xfrm>
          <a:prstGeom prst="rect">
            <a:avLst/>
          </a:prstGeom>
          <a:noFill/>
          <a:ln>
            <a:noFill/>
          </a:ln>
        </p:spPr>
      </p:pic>
      <p:pic>
        <p:nvPicPr>
          <p:cNvPr id="178" name="Google Shape;178;p37"/>
          <p:cNvPicPr preferRelativeResize="0"/>
          <p:nvPr/>
        </p:nvPicPr>
        <p:blipFill>
          <a:blip r:embed="rId5">
            <a:alphaModFix/>
          </a:blip>
          <a:stretch>
            <a:fillRect/>
          </a:stretch>
        </p:blipFill>
        <p:spPr>
          <a:xfrm>
            <a:off x="287538" y="1344788"/>
            <a:ext cx="2692125" cy="2453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8"/>
          <p:cNvSpPr txBox="1"/>
          <p:nvPr>
            <p:ph idx="1" type="body"/>
          </p:nvPr>
        </p:nvSpPr>
        <p:spPr>
          <a:xfrm>
            <a:off x="291325" y="1160950"/>
            <a:ext cx="5680200" cy="3880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br>
              <a:rPr b="0" lang="en" sz="1700"/>
            </a:br>
            <a:br>
              <a:rPr b="0" lang="en" sz="1700"/>
            </a:br>
            <a:r>
              <a:rPr b="0" lang="en" sz="2300"/>
              <a:t>“</a:t>
            </a:r>
            <a:r>
              <a:rPr b="0" lang="en" sz="1400"/>
              <a:t>It's basically like with food. You need food in order to survive and to be healthy. But if you eat too much, or if you eat too much of the wrong stuff, It's bad for you. And it is exactly the same with information. </a:t>
            </a:r>
            <a:r>
              <a:rPr lang="en" sz="1400"/>
              <a:t>Information is the food of the mind and if you eat too much of it or the wrong kind, you'll get a very sick mind</a:t>
            </a:r>
            <a:r>
              <a:rPr b="0" lang="en" sz="1400"/>
              <a:t>.</a:t>
            </a:r>
            <a:r>
              <a:rPr b="0" lang="en" sz="2300"/>
              <a:t>”</a:t>
            </a:r>
            <a:r>
              <a:rPr b="0" lang="en" sz="2100"/>
              <a:t> </a:t>
            </a:r>
            <a:endParaRPr b="0" sz="2100"/>
          </a:p>
          <a:p>
            <a:pPr indent="0" lvl="0" marL="0" rtl="0" algn="ctr">
              <a:spcBef>
                <a:spcPts val="1000"/>
              </a:spcBef>
              <a:spcAft>
                <a:spcPts val="1000"/>
              </a:spcAft>
              <a:buNone/>
            </a:pPr>
            <a:r>
              <a:rPr b="0" lang="en" sz="1400"/>
              <a:t>- Yuval Noah Harari, 2024</a:t>
            </a:r>
            <a:endParaRPr b="0" sz="1900"/>
          </a:p>
        </p:txBody>
      </p:sp>
      <p:sp>
        <p:nvSpPr>
          <p:cNvPr id="184" name="Google Shape;184;p38"/>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News in our Daily Lives</a:t>
            </a:r>
            <a:endParaRPr/>
          </a:p>
        </p:txBody>
      </p:sp>
      <p:pic>
        <p:nvPicPr>
          <p:cNvPr id="185" name="Google Shape;185;p38"/>
          <p:cNvPicPr preferRelativeResize="0"/>
          <p:nvPr/>
        </p:nvPicPr>
        <p:blipFill>
          <a:blip r:embed="rId3">
            <a:alphaModFix/>
          </a:blip>
          <a:stretch>
            <a:fillRect/>
          </a:stretch>
        </p:blipFill>
        <p:spPr>
          <a:xfrm>
            <a:off x="6433950" y="2623287"/>
            <a:ext cx="2422124" cy="2417864"/>
          </a:xfrm>
          <a:prstGeom prst="rect">
            <a:avLst/>
          </a:prstGeom>
          <a:noFill/>
          <a:ln>
            <a:noFill/>
          </a:ln>
        </p:spPr>
      </p:pic>
      <p:pic>
        <p:nvPicPr>
          <p:cNvPr id="186" name="Google Shape;186;p38"/>
          <p:cNvPicPr preferRelativeResize="0"/>
          <p:nvPr/>
        </p:nvPicPr>
        <p:blipFill>
          <a:blip r:embed="rId4">
            <a:alphaModFix/>
          </a:blip>
          <a:stretch>
            <a:fillRect/>
          </a:stretch>
        </p:blipFill>
        <p:spPr>
          <a:xfrm>
            <a:off x="6433950" y="205425"/>
            <a:ext cx="2422124" cy="24178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9"/>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Gen AI &amp; the rise of LLMs</a:t>
            </a:r>
            <a:endParaRPr/>
          </a:p>
        </p:txBody>
      </p:sp>
      <p:sp>
        <p:nvSpPr>
          <p:cNvPr id="192" name="Google Shape;192;p39"/>
          <p:cNvSpPr txBox="1"/>
          <p:nvPr>
            <p:ph idx="1" type="body"/>
          </p:nvPr>
        </p:nvSpPr>
        <p:spPr>
          <a:xfrm>
            <a:off x="426900" y="1227125"/>
            <a:ext cx="8249400" cy="34542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b="0" lang="en" sz="1400"/>
              <a:t>More demand for news-content = more publishers moving towards using GenAI features</a:t>
            </a:r>
            <a:endParaRPr b="0" sz="1400"/>
          </a:p>
          <a:p>
            <a:pPr indent="0" lvl="0" marL="0" rtl="0" algn="just">
              <a:spcBef>
                <a:spcPts val="1000"/>
              </a:spcBef>
              <a:spcAft>
                <a:spcPts val="0"/>
              </a:spcAft>
              <a:buNone/>
            </a:pPr>
            <a:r>
              <a:t/>
            </a:r>
            <a:endParaRPr b="0" sz="1400"/>
          </a:p>
          <a:p>
            <a:pPr indent="0" lvl="0" marL="0" rtl="0" algn="just">
              <a:spcBef>
                <a:spcPts val="1000"/>
              </a:spcBef>
              <a:spcAft>
                <a:spcPts val="1000"/>
              </a:spcAft>
              <a:buNone/>
            </a:pPr>
            <a:r>
              <a:rPr b="0" lang="en" sz="1400"/>
              <a:t>Open AI, Google, Meta have scraped the internet, including majority of online news publications, to train their state of the art generative models.</a:t>
            </a:r>
            <a:endParaRPr b="0" sz="1400"/>
          </a:p>
        </p:txBody>
      </p:sp>
      <p:pic>
        <p:nvPicPr>
          <p:cNvPr id="193" name="Google Shape;193;p39"/>
          <p:cNvPicPr preferRelativeResize="0"/>
          <p:nvPr/>
        </p:nvPicPr>
        <p:blipFill>
          <a:blip r:embed="rId3">
            <a:alphaModFix/>
          </a:blip>
          <a:stretch>
            <a:fillRect/>
          </a:stretch>
        </p:blipFill>
        <p:spPr>
          <a:xfrm>
            <a:off x="5395626" y="2663125"/>
            <a:ext cx="3434176" cy="2287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0"/>
          <p:cNvSpPr txBox="1"/>
          <p:nvPr>
            <p:ph type="title"/>
          </p:nvPr>
        </p:nvSpPr>
        <p:spPr>
          <a:xfrm>
            <a:off x="426900" y="445025"/>
            <a:ext cx="83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they have in common?</a:t>
            </a:r>
            <a:endParaRPr/>
          </a:p>
        </p:txBody>
      </p:sp>
      <p:pic>
        <p:nvPicPr>
          <p:cNvPr id="199" name="Google Shape;199;p40"/>
          <p:cNvPicPr preferRelativeResize="0"/>
          <p:nvPr/>
        </p:nvPicPr>
        <p:blipFill>
          <a:blip r:embed="rId3">
            <a:alphaModFix/>
          </a:blip>
          <a:stretch>
            <a:fillRect/>
          </a:stretch>
        </p:blipFill>
        <p:spPr>
          <a:xfrm>
            <a:off x="613000" y="1088000"/>
            <a:ext cx="1863225" cy="931625"/>
          </a:xfrm>
          <a:prstGeom prst="rect">
            <a:avLst/>
          </a:prstGeom>
          <a:noFill/>
          <a:ln>
            <a:noFill/>
          </a:ln>
        </p:spPr>
      </p:pic>
      <p:pic>
        <p:nvPicPr>
          <p:cNvPr id="200" name="Google Shape;200;p40"/>
          <p:cNvPicPr preferRelativeResize="0"/>
          <p:nvPr/>
        </p:nvPicPr>
        <p:blipFill>
          <a:blip r:embed="rId4">
            <a:alphaModFix/>
          </a:blip>
          <a:stretch>
            <a:fillRect/>
          </a:stretch>
        </p:blipFill>
        <p:spPr>
          <a:xfrm>
            <a:off x="426903" y="1955869"/>
            <a:ext cx="1943798" cy="1093401"/>
          </a:xfrm>
          <a:prstGeom prst="rect">
            <a:avLst/>
          </a:prstGeom>
          <a:noFill/>
          <a:ln>
            <a:noFill/>
          </a:ln>
        </p:spPr>
      </p:pic>
      <p:pic>
        <p:nvPicPr>
          <p:cNvPr id="201" name="Google Shape;201;p40"/>
          <p:cNvPicPr preferRelativeResize="0"/>
          <p:nvPr/>
        </p:nvPicPr>
        <p:blipFill>
          <a:blip r:embed="rId5">
            <a:alphaModFix/>
          </a:blip>
          <a:stretch>
            <a:fillRect/>
          </a:stretch>
        </p:blipFill>
        <p:spPr>
          <a:xfrm>
            <a:off x="719775" y="3391248"/>
            <a:ext cx="3169699" cy="423450"/>
          </a:xfrm>
          <a:prstGeom prst="rect">
            <a:avLst/>
          </a:prstGeom>
          <a:noFill/>
          <a:ln>
            <a:noFill/>
          </a:ln>
        </p:spPr>
      </p:pic>
      <p:pic>
        <p:nvPicPr>
          <p:cNvPr id="202" name="Google Shape;202;p40"/>
          <p:cNvPicPr preferRelativeResize="0"/>
          <p:nvPr/>
        </p:nvPicPr>
        <p:blipFill>
          <a:blip r:embed="rId6">
            <a:alphaModFix/>
          </a:blip>
          <a:stretch>
            <a:fillRect/>
          </a:stretch>
        </p:blipFill>
        <p:spPr>
          <a:xfrm>
            <a:off x="2523101" y="1170125"/>
            <a:ext cx="5950483" cy="2068723"/>
          </a:xfrm>
          <a:prstGeom prst="rect">
            <a:avLst/>
          </a:prstGeom>
          <a:noFill/>
          <a:ln>
            <a:noFill/>
          </a:ln>
        </p:spPr>
      </p:pic>
      <p:pic>
        <p:nvPicPr>
          <p:cNvPr id="203" name="Google Shape;203;p40"/>
          <p:cNvPicPr preferRelativeResize="0"/>
          <p:nvPr/>
        </p:nvPicPr>
        <p:blipFill>
          <a:blip r:embed="rId7">
            <a:alphaModFix/>
          </a:blip>
          <a:stretch>
            <a:fillRect/>
          </a:stretch>
        </p:blipFill>
        <p:spPr>
          <a:xfrm>
            <a:off x="613000" y="4156670"/>
            <a:ext cx="3004250" cy="770200"/>
          </a:xfrm>
          <a:prstGeom prst="rect">
            <a:avLst/>
          </a:prstGeom>
          <a:noFill/>
          <a:ln>
            <a:noFill/>
          </a:ln>
        </p:spPr>
      </p:pic>
      <p:pic>
        <p:nvPicPr>
          <p:cNvPr id="204" name="Google Shape;204;p40"/>
          <p:cNvPicPr preferRelativeResize="0"/>
          <p:nvPr/>
        </p:nvPicPr>
        <p:blipFill>
          <a:blip r:embed="rId8">
            <a:alphaModFix/>
          </a:blip>
          <a:stretch>
            <a:fillRect/>
          </a:stretch>
        </p:blipFill>
        <p:spPr>
          <a:xfrm>
            <a:off x="7223275" y="2403800"/>
            <a:ext cx="1600726" cy="2023624"/>
          </a:xfrm>
          <a:prstGeom prst="rect">
            <a:avLst/>
          </a:prstGeom>
          <a:noFill/>
          <a:ln>
            <a:noFill/>
          </a:ln>
        </p:spPr>
      </p:pic>
      <p:pic>
        <p:nvPicPr>
          <p:cNvPr id="205" name="Google Shape;205;p40"/>
          <p:cNvPicPr preferRelativeResize="0"/>
          <p:nvPr/>
        </p:nvPicPr>
        <p:blipFill>
          <a:blip r:embed="rId9">
            <a:alphaModFix/>
          </a:blip>
          <a:stretch>
            <a:fillRect/>
          </a:stretch>
        </p:blipFill>
        <p:spPr>
          <a:xfrm>
            <a:off x="3832288" y="4212790"/>
            <a:ext cx="2854950" cy="657975"/>
          </a:xfrm>
          <a:prstGeom prst="rect">
            <a:avLst/>
          </a:prstGeom>
          <a:noFill/>
          <a:ln>
            <a:noFill/>
          </a:ln>
        </p:spPr>
      </p:pic>
      <p:pic>
        <p:nvPicPr>
          <p:cNvPr id="206" name="Google Shape;206;p40"/>
          <p:cNvPicPr preferRelativeResize="0"/>
          <p:nvPr/>
        </p:nvPicPr>
        <p:blipFill>
          <a:blip r:embed="rId10">
            <a:alphaModFix/>
          </a:blip>
          <a:stretch>
            <a:fillRect/>
          </a:stretch>
        </p:blipFill>
        <p:spPr>
          <a:xfrm>
            <a:off x="4368325" y="3248490"/>
            <a:ext cx="2854950" cy="708976"/>
          </a:xfrm>
          <a:prstGeom prst="rect">
            <a:avLst/>
          </a:prstGeom>
          <a:noFill/>
          <a:ln>
            <a:noFill/>
          </a:ln>
        </p:spPr>
      </p:pic>
      <p:pic>
        <p:nvPicPr>
          <p:cNvPr id="207" name="Google Shape;207;p40"/>
          <p:cNvPicPr preferRelativeResize="0"/>
          <p:nvPr/>
        </p:nvPicPr>
        <p:blipFill>
          <a:blip r:embed="rId11">
            <a:alphaModFix/>
          </a:blip>
          <a:stretch>
            <a:fillRect/>
          </a:stretch>
        </p:blipFill>
        <p:spPr>
          <a:xfrm>
            <a:off x="6776836" y="4387750"/>
            <a:ext cx="2033790" cy="483025"/>
          </a:xfrm>
          <a:prstGeom prst="rect">
            <a:avLst/>
          </a:prstGeom>
          <a:noFill/>
          <a:ln>
            <a:noFill/>
          </a:ln>
        </p:spPr>
      </p:pic>
      <p:pic>
        <p:nvPicPr>
          <p:cNvPr id="208" name="Google Shape;208;p40"/>
          <p:cNvPicPr preferRelativeResize="0"/>
          <p:nvPr/>
        </p:nvPicPr>
        <p:blipFill>
          <a:blip r:embed="rId12">
            <a:alphaModFix/>
          </a:blip>
          <a:stretch>
            <a:fillRect/>
          </a:stretch>
        </p:blipFill>
        <p:spPr>
          <a:xfrm>
            <a:off x="6776823" y="875612"/>
            <a:ext cx="2033802" cy="1144014"/>
          </a:xfrm>
          <a:prstGeom prst="rect">
            <a:avLst/>
          </a:prstGeom>
          <a:noFill/>
          <a:ln>
            <a:noFill/>
          </a:ln>
        </p:spPr>
      </p:pic>
      <p:pic>
        <p:nvPicPr>
          <p:cNvPr id="209" name="Google Shape;209;p40"/>
          <p:cNvPicPr preferRelativeResize="0"/>
          <p:nvPr/>
        </p:nvPicPr>
        <p:blipFill>
          <a:blip r:embed="rId13">
            <a:alphaModFix/>
          </a:blip>
          <a:stretch>
            <a:fillRect/>
          </a:stretch>
        </p:blipFill>
        <p:spPr>
          <a:xfrm>
            <a:off x="2127580" y="1851925"/>
            <a:ext cx="1567176" cy="1044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round Theme">
  <a:themeElements>
    <a:clrScheme name="Simple Light">
      <a:dk1>
        <a:srgbClr val="262626"/>
      </a:dk1>
      <a:lt1>
        <a:srgbClr val="EEEFE9"/>
      </a:lt1>
      <a:dk2>
        <a:srgbClr val="A6A6A1"/>
      </a:dk2>
      <a:lt2>
        <a:srgbClr val="E6E8DE"/>
      </a:lt2>
      <a:accent1>
        <a:srgbClr val="204986"/>
      </a:accent1>
      <a:accent2>
        <a:srgbClr val="FFFFFF"/>
      </a:accent2>
      <a:accent3>
        <a:srgbClr val="802727"/>
      </a:accent3>
      <a:accent4>
        <a:srgbClr val="D1BD91"/>
      </a:accent4>
      <a:accent5>
        <a:srgbClr val="90A4C3"/>
      </a:accent5>
      <a:accent6>
        <a:srgbClr val="C09393"/>
      </a:accent6>
      <a:hlink>
        <a:srgbClr val="D1BD9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