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5"/>
  </p:notesMasterIdLst>
  <p:handoutMasterIdLst>
    <p:handoutMasterId r:id="rId16"/>
  </p:handoutMasterIdLst>
  <p:sldIdLst>
    <p:sldId id="277" r:id="rId2"/>
    <p:sldId id="772" r:id="rId3"/>
    <p:sldId id="488" r:id="rId4"/>
    <p:sldId id="508" r:id="rId5"/>
    <p:sldId id="604" r:id="rId6"/>
    <p:sldId id="601" r:id="rId7"/>
    <p:sldId id="268" r:id="rId8"/>
    <p:sldId id="553" r:id="rId9"/>
    <p:sldId id="393" r:id="rId10"/>
    <p:sldId id="773" r:id="rId11"/>
    <p:sldId id="770" r:id="rId12"/>
    <p:sldId id="360" r:id="rId13"/>
    <p:sldId id="362" r:id="rId14"/>
  </p:sldIdLst>
  <p:sldSz cx="9144000" cy="6858000" type="screen4x3"/>
  <p:notesSz cx="6797675" cy="9926638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372077-3709-714C-8940-B99492D71A08}" v="49" dt="2024-10-01T09:42:18.8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55" autoAdjust="0"/>
    <p:restoredTop sz="94694"/>
  </p:normalViewPr>
  <p:slideViewPr>
    <p:cSldViewPr>
      <p:cViewPr varScale="1">
        <p:scale>
          <a:sx n="120" d="100"/>
          <a:sy n="120" d="100"/>
        </p:scale>
        <p:origin x="135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edict Chan" userId="138f9e771c9ed50e" providerId="LiveId" clId="{BB372077-3709-714C-8940-B99492D71A08}"/>
    <pc:docChg chg="custSel delSld modSld">
      <pc:chgData name="Benedict Chan" userId="138f9e771c9ed50e" providerId="LiveId" clId="{BB372077-3709-714C-8940-B99492D71A08}" dt="2024-10-01T15:28:07.749" v="58" actId="20577"/>
      <pc:docMkLst>
        <pc:docMk/>
      </pc:docMkLst>
      <pc:sldChg chg="modSp mod">
        <pc:chgData name="Benedict Chan" userId="138f9e771c9ed50e" providerId="LiveId" clId="{BB372077-3709-714C-8940-B99492D71A08}" dt="2024-10-01T15:27:35.709" v="56" actId="404"/>
        <pc:sldMkLst>
          <pc:docMk/>
          <pc:sldMk cId="1712085679" sldId="393"/>
        </pc:sldMkLst>
        <pc:spChg chg="mod">
          <ac:chgData name="Benedict Chan" userId="138f9e771c9ed50e" providerId="LiveId" clId="{BB372077-3709-714C-8940-B99492D71A08}" dt="2024-10-01T15:27:35.709" v="56" actId="404"/>
          <ac:spMkLst>
            <pc:docMk/>
            <pc:sldMk cId="1712085679" sldId="393"/>
            <ac:spMk id="12291" creationId="{E3F9A8F7-D894-43C0-BDCE-FAAA60A344D0}"/>
          </ac:spMkLst>
        </pc:spChg>
      </pc:sldChg>
      <pc:sldChg chg="del">
        <pc:chgData name="Benedict Chan" userId="138f9e771c9ed50e" providerId="LiveId" clId="{BB372077-3709-714C-8940-B99492D71A08}" dt="2024-10-01T15:03:47.561" v="0" actId="2696"/>
        <pc:sldMkLst>
          <pc:docMk/>
          <pc:sldMk cId="655927651" sldId="599"/>
        </pc:sldMkLst>
      </pc:sldChg>
      <pc:sldChg chg="modSp mod">
        <pc:chgData name="Benedict Chan" userId="138f9e771c9ed50e" providerId="LiveId" clId="{BB372077-3709-714C-8940-B99492D71A08}" dt="2024-10-01T15:28:07.749" v="58" actId="20577"/>
        <pc:sldMkLst>
          <pc:docMk/>
          <pc:sldMk cId="3132892139" sldId="601"/>
        </pc:sldMkLst>
        <pc:spChg chg="mod">
          <ac:chgData name="Benedict Chan" userId="138f9e771c9ed50e" providerId="LiveId" clId="{BB372077-3709-714C-8940-B99492D71A08}" dt="2024-10-01T15:28:07.749" v="58" actId="20577"/>
          <ac:spMkLst>
            <pc:docMk/>
            <pc:sldMk cId="3132892139" sldId="601"/>
            <ac:spMk id="2" creationId="{0FE4B2C7-CFCD-45C9-2905-B6D544139C62}"/>
          </ac:spMkLst>
        </pc:spChg>
      </pc:sldChg>
      <pc:sldChg chg="modSp mod">
        <pc:chgData name="Benedict Chan" userId="138f9e771c9ed50e" providerId="LiveId" clId="{BB372077-3709-714C-8940-B99492D71A08}" dt="2024-10-01T15:26:47.406" v="2" actId="6549"/>
        <pc:sldMkLst>
          <pc:docMk/>
          <pc:sldMk cId="2523144982" sldId="604"/>
        </pc:sldMkLst>
        <pc:spChg chg="mod">
          <ac:chgData name="Benedict Chan" userId="138f9e771c9ed50e" providerId="LiveId" clId="{BB372077-3709-714C-8940-B99492D71A08}" dt="2024-10-01T15:26:47.406" v="2" actId="6549"/>
          <ac:spMkLst>
            <pc:docMk/>
            <pc:sldMk cId="2523144982" sldId="604"/>
            <ac:spMk id="3" creationId="{4F38E6CF-3CDA-B321-0795-CA55650DA96C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4DB3CE6B-1E9E-4190-BE9A-86B475527DCE}" type="datetimeFigureOut">
              <a:rPr lang="zh-TW" altLang="en-US"/>
              <a:pPr>
                <a:defRPr/>
              </a:pPr>
              <a:t>2024/10/2</a:t>
            </a:fld>
            <a:endParaRPr lang="en-US" altLang="zh-TW"/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E50C3C1-C8A4-4BA7-8286-59ACD924B22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875852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2BA84A5F-4111-4304-B52A-FB09AC8AD4EF}" type="datetimeFigureOut">
              <a:rPr lang="zh-TW" altLang="en-US"/>
              <a:pPr>
                <a:defRPr/>
              </a:pPr>
              <a:t>2024/10/2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latin typeface="Calibri" pitchFamily="34" charset="0"/>
              </a:defRPr>
            </a:lvl1pPr>
          </a:lstStyle>
          <a:p>
            <a:pPr>
              <a:defRPr/>
            </a:pPr>
            <a:fld id="{2A5735F3-5352-4BC5-A2B2-8E08A60DEF9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1738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260DDFFC-2910-233C-CEF5-1DA51F378BF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604F35F0-4075-9084-57F4-900E30A6E0D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HK"/>
              <a:t>Table 3-5: Comparing the Theories</a:t>
            </a:r>
          </a:p>
          <a:p>
            <a:pPr eaLnBrk="1" hangingPunct="1"/>
            <a:r>
              <a:rPr lang="en-US" altLang="zh-HK"/>
              <a:t>© Cengage Learning</a:t>
            </a:r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F83966A0-5C4E-7CBB-659A-24AC81C61B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C819BF44-A609-5C43-A658-A2ACD6CDEB18}" type="slidenum">
              <a:rPr lang="en-US" altLang="zh-HK">
                <a:latin typeface="Arial" panose="020B0604020202020204" pitchFamily="34" charset="0"/>
                <a:ea typeface="ＭＳ Ｐゴシック" panose="020B0600070205080204" pitchFamily="34" charset="-128"/>
              </a:rPr>
              <a:pPr eaLnBrk="1" hangingPunct="1">
                <a:spcBef>
                  <a:spcPct val="0"/>
                </a:spcBef>
              </a:pPr>
              <a:t>7</a:t>
            </a:fld>
            <a:endParaRPr lang="en-US" altLang="zh-HK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2E5C4-835C-45C9-B760-D7EF442DE390}" type="datetimeFigureOut">
              <a:rPr lang="zh-TW" altLang="en-US"/>
              <a:pPr>
                <a:defRPr/>
              </a:pPr>
              <a:t>2024/10/2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FC60B-6B10-49BB-B3B0-7F67DD3C07D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6846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3C4CD-0062-4B80-A014-3393D7561009}" type="datetimeFigureOut">
              <a:rPr lang="zh-TW" altLang="en-US"/>
              <a:pPr>
                <a:defRPr/>
              </a:pPr>
              <a:t>2024/10/2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89FA1-3144-4498-AE49-96552ADB286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3732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F3218-054B-47D7-BF9F-467BFE8A7BAC}" type="datetimeFigureOut">
              <a:rPr lang="zh-TW" altLang="en-US"/>
              <a:pPr>
                <a:defRPr/>
              </a:pPr>
              <a:t>2024/10/2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B3272-3A91-44D2-B1ED-815631BF7EF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9965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2B581-415F-49F2-B6CF-166BBECB3C39}" type="datetimeFigureOut">
              <a:rPr lang="zh-TW" altLang="en-US"/>
              <a:pPr>
                <a:defRPr/>
              </a:pPr>
              <a:t>2024/10/2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A8C64-3555-4B52-BD21-51C4F51FEEB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7174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489D3-3448-41C9-A087-29D6B0984D06}" type="datetimeFigureOut">
              <a:rPr lang="zh-TW" altLang="en-US"/>
              <a:pPr>
                <a:defRPr/>
              </a:pPr>
              <a:t>2024/10/2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79905-45C3-4829-86D7-5B6596551AF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769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B4D7E-A01A-4CD5-A319-E19173DF793F}" type="datetimeFigureOut">
              <a:rPr lang="zh-TW" altLang="en-US"/>
              <a:pPr>
                <a:defRPr/>
              </a:pPr>
              <a:t>2024/10/2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5224A-7B10-4063-93AE-58C2301FBEE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6460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CAF7F-8484-4C30-AE5D-1447B5231DB7}" type="datetimeFigureOut">
              <a:rPr lang="zh-TW" altLang="en-US"/>
              <a:pPr>
                <a:defRPr/>
              </a:pPr>
              <a:t>2024/10/2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3A93F-038C-4F81-9E6E-34077CE5257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9945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5C38F-5AFC-49B2-8827-B3363F3195DE}" type="datetimeFigureOut">
              <a:rPr lang="zh-TW" altLang="en-US"/>
              <a:pPr>
                <a:defRPr/>
              </a:pPr>
              <a:t>2024/10/2</a:t>
            </a:fld>
            <a:endParaRPr lang="zh-TW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BE1F1-E8ED-4B9F-B8BE-60FD7D382C1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5271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3A437-0673-4200-8EB6-34EE7A71B562}" type="datetimeFigureOut">
              <a:rPr lang="zh-TW" altLang="en-US"/>
              <a:pPr>
                <a:defRPr/>
              </a:pPr>
              <a:t>2024/10/2</a:t>
            </a:fld>
            <a:endParaRPr lang="zh-TW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4FDC1-E196-4612-9699-0FE68C38276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0848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64B80-FB72-4FD0-B28C-C802FF327A71}" type="datetimeFigureOut">
              <a:rPr lang="zh-TW" altLang="en-US"/>
              <a:pPr>
                <a:defRPr/>
              </a:pPr>
              <a:t>2024/10/2</a:t>
            </a:fld>
            <a:endParaRPr lang="zh-TW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14089-DBE9-45A8-A16C-F22B163501D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8258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73417-E1CD-4B4C-AEE0-0FCE888A747A}" type="datetimeFigureOut">
              <a:rPr lang="zh-TW" altLang="en-US"/>
              <a:pPr>
                <a:defRPr/>
              </a:pPr>
              <a:t>2024/10/2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D6ACC-C6AB-446C-A3AA-C9F2BBCEBDC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0651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6E8CD-2D88-4547-8B6B-6A82083D8073}" type="datetimeFigureOut">
              <a:rPr lang="zh-TW" altLang="en-US"/>
              <a:pPr>
                <a:defRPr/>
              </a:pPr>
              <a:t>2024/10/2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A9E4B-A3F1-4589-8293-E5033776389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5228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571EF632-A667-47B4-8E28-3CD1FD9E36D2}" type="datetimeFigureOut">
              <a:rPr lang="zh-TW" altLang="en-US"/>
              <a:pPr>
                <a:defRPr/>
              </a:pPr>
              <a:t>2024/10/2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B36F8AF-6CC3-4D8F-83B9-39CDC3CD6CE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pXcU6DvRVA" TargetMode="External"/><Relationship Id="rId2" Type="http://schemas.openxmlformats.org/officeDocument/2006/relationships/hyperlink" Target="https://www.youtube.com/watch?v=zm1cPHZbDPI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hyperlink" Target="https://www.youtube.com/watch?v=JmjRhmk800U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404813"/>
            <a:ext cx="5903913" cy="3268662"/>
          </a:xfrm>
        </p:spPr>
        <p:txBody>
          <a:bodyPr/>
          <a:lstStyle/>
          <a:p>
            <a:pPr eaLnBrk="1" hangingPunct="1"/>
            <a:br>
              <a:rPr lang="en-US" altLang="zh-TW" sz="4000" b="1" dirty="0">
                <a:latin typeface="Times New Roman" pitchFamily="18" charset="0"/>
                <a:cs typeface="Times New Roman" pitchFamily="18" charset="0"/>
              </a:rPr>
            </a:br>
            <a:endParaRPr lang="en-US" altLang="zh-TW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4437063"/>
            <a:ext cx="6400800" cy="1752600"/>
          </a:xfrm>
        </p:spPr>
        <p:txBody>
          <a:bodyPr/>
          <a:lstStyle/>
          <a:p>
            <a:pPr eaLnBrk="1" hangingPunct="1"/>
            <a:endParaRPr lang="en-US" altLang="zh-TW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5555B642-10F7-78E9-903B-AA00DDB48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888" y="0"/>
            <a:ext cx="48466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C5A6C-6E07-486A-9331-F55663C82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Issues</a:t>
            </a:r>
            <a:endParaRPr lang="en-HK" sz="40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B00FBD-FF55-4E00-A8F6-A083540B605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Economy (Justice)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Gun Control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Healthcare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Illegal Immigration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Homosexual Marriage *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Democracy/Election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HK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E50CD8A-62D8-447A-BA23-6D566B7547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5050" y="1761927"/>
            <a:ext cx="5111750" cy="287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56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95D15-36CB-B1C2-7F57-26F0AFEAC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of Votes in WI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4916AC3-BD69-BCAF-5842-0AF5604C8A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1620308"/>
              </p:ext>
            </p:extLst>
          </p:nvPr>
        </p:nvGraphicFramePr>
        <p:xfrm>
          <a:off x="457200" y="1600200"/>
          <a:ext cx="8229600" cy="3708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476025117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872227616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36639750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Candidates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Population Vote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%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83652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2012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7044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</a:rPr>
                        <a:t>Obama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</a:rPr>
                        <a:t>1,613,950</a:t>
                      </a:r>
                      <a:endParaRPr lang="en-HK" sz="18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52.8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27503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Romney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</a:rPr>
                        <a:t>1,408,746</a:t>
                      </a:r>
                      <a:endParaRPr lang="en-HK" sz="18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</a:rPr>
                        <a:t>46.1</a:t>
                      </a:r>
                      <a:endParaRPr lang="en-HK" sz="18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81707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2016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25019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Clinton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</a:rPr>
                        <a:t>1,381,823</a:t>
                      </a:r>
                      <a:endParaRPr lang="en-HK" sz="18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</a:rPr>
                        <a:t>46.4</a:t>
                      </a:r>
                      <a:endParaRPr lang="en-HK" sz="18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55838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Trump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</a:rPr>
                        <a:t>1,404,000</a:t>
                      </a:r>
                      <a:endParaRPr lang="en-HK" sz="18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47.2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29096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2020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19475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Biden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1,630,866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49.45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3182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Trump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1,610,184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48.83	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35974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48999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Modern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Examples: U.S.A. vs. U.K.; U.S.A. vs. H.K.!! </a:t>
            </a:r>
          </a:p>
          <a:p>
            <a:r>
              <a:rPr lang="en-US" dirty="0"/>
              <a:t>Patterns of Democracy (Westminster Model vs. Consensus Model) </a:t>
            </a:r>
          </a:p>
          <a:p>
            <a:r>
              <a:rPr lang="en-US" dirty="0"/>
              <a:t>In the liberal view, the function of voting is to control officials, </a:t>
            </a:r>
            <a:r>
              <a:rPr lang="en-US" i="1" dirty="0"/>
              <a:t>and no more. </a:t>
            </a:r>
            <a:r>
              <a:rPr lang="en-US" dirty="0"/>
              <a:t>(Riker, p.9) (vs. Populism pp. 11-12, and Ch.1)</a:t>
            </a:r>
          </a:p>
          <a:p>
            <a:r>
              <a:rPr lang="en-US" dirty="0"/>
              <a:t>Alternatives?</a:t>
            </a:r>
          </a:p>
          <a:p>
            <a:pPr lvl="1"/>
            <a:r>
              <a:rPr lang="en-US" dirty="0"/>
              <a:t>Plato, Aristotle</a:t>
            </a:r>
          </a:p>
          <a:p>
            <a:pPr lvl="1"/>
            <a:r>
              <a:rPr lang="en-US" dirty="0"/>
              <a:t>Meritocracy?</a:t>
            </a:r>
            <a:r>
              <a:rPr lang="en-US" sz="2400" dirty="0"/>
              <a:t> </a:t>
            </a:r>
          </a:p>
          <a:p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614" y="4437112"/>
            <a:ext cx="1590385" cy="2368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242" y="4437112"/>
            <a:ext cx="1596696" cy="2408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03016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Comments/Q&amp;A</a:t>
            </a:r>
          </a:p>
        </p:txBody>
      </p:sp>
      <p:pic>
        <p:nvPicPr>
          <p:cNvPr id="3891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06638" y="1600200"/>
            <a:ext cx="4530725" cy="453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4748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14" name="Rectangle 4113">
            <a:extLst>
              <a:ext uri="{FF2B5EF4-FFF2-40B4-BE49-F238E27FC236}">
                <a16:creationId xmlns:a16="http://schemas.microsoft.com/office/drawing/2014/main" id="{C700CD00-DF3E-4660-A6EC-A18C3B7F9E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79BC32-70A7-E3D6-0E7C-58C9F0E6C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100804"/>
            <a:ext cx="3293268" cy="1173700"/>
          </a:xfrm>
        </p:spPr>
        <p:txBody>
          <a:bodyPr anchor="t">
            <a:normAutofit/>
          </a:bodyPr>
          <a:lstStyle/>
          <a:p>
            <a:r>
              <a:rPr lang="en-US" sz="3500" dirty="0">
                <a:solidFill>
                  <a:schemeClr val="bg1"/>
                </a:solidFill>
              </a:rPr>
              <a:t>Presidential Election 2024</a:t>
            </a:r>
          </a:p>
        </p:txBody>
      </p:sp>
      <p:pic>
        <p:nvPicPr>
          <p:cNvPr id="4098" name="Picture 2" descr="How Much Did Kamala Harris Raise Compared to Trump? - Bloomberg">
            <a:extLst>
              <a:ext uri="{FF2B5EF4-FFF2-40B4-BE49-F238E27FC236}">
                <a16:creationId xmlns:a16="http://schemas.microsoft.com/office/drawing/2014/main" id="{AFFF5EB0-6F02-ED1B-347E-FE582EBD7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1" r="857" b="-1"/>
          <a:stretch/>
        </p:blipFill>
        <p:spPr bwMode="auto">
          <a:xfrm>
            <a:off x="4" y="2"/>
            <a:ext cx="4500562" cy="3342653"/>
          </a:xfrm>
          <a:custGeom>
            <a:avLst/>
            <a:gdLst/>
            <a:ahLst/>
            <a:cxnLst/>
            <a:rect l="l" t="t" r="r" b="b"/>
            <a:pathLst>
              <a:path w="6000749" h="3342653">
                <a:moveTo>
                  <a:pt x="0" y="0"/>
                </a:moveTo>
                <a:lnTo>
                  <a:pt x="6000749" y="0"/>
                </a:lnTo>
                <a:lnTo>
                  <a:pt x="6000749" y="3198652"/>
                </a:lnTo>
                <a:lnTo>
                  <a:pt x="5572124" y="3171203"/>
                </a:lnTo>
                <a:lnTo>
                  <a:pt x="0" y="334265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Grab Your Popcorn: Here's What to Expect in the Walz-Vance VP Debate | BU  Today | Boston University">
            <a:extLst>
              <a:ext uri="{FF2B5EF4-FFF2-40B4-BE49-F238E27FC236}">
                <a16:creationId xmlns:a16="http://schemas.microsoft.com/office/drawing/2014/main" id="{C12F4B46-A9FD-9D0A-1730-307D9DE9F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3" r="8009" b="2"/>
          <a:stretch/>
        </p:blipFill>
        <p:spPr bwMode="auto">
          <a:xfrm>
            <a:off x="4643433" y="2"/>
            <a:ext cx="4500563" cy="3418853"/>
          </a:xfrm>
          <a:custGeom>
            <a:avLst/>
            <a:gdLst/>
            <a:ahLst/>
            <a:cxnLst/>
            <a:rect l="l" t="t" r="r" b="b"/>
            <a:pathLst>
              <a:path w="6000750" h="3418853">
                <a:moveTo>
                  <a:pt x="0" y="0"/>
                </a:moveTo>
                <a:lnTo>
                  <a:pt x="6000750" y="0"/>
                </a:lnTo>
                <a:lnTo>
                  <a:pt x="6000750" y="227978"/>
                </a:lnTo>
                <a:lnTo>
                  <a:pt x="6000750" y="2065168"/>
                </a:lnTo>
                <a:lnTo>
                  <a:pt x="6000750" y="3342653"/>
                </a:lnTo>
                <a:lnTo>
                  <a:pt x="3248025" y="3418853"/>
                </a:lnTo>
                <a:lnTo>
                  <a:pt x="0" y="321085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16" name="Group 4115">
            <a:extLst>
              <a:ext uri="{FF2B5EF4-FFF2-40B4-BE49-F238E27FC236}">
                <a16:creationId xmlns:a16="http://schemas.microsoft.com/office/drawing/2014/main" id="{F9AB5DBD-0A57-4DBC-B49F-205E268F1F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59818"/>
            <a:ext cx="9144000" cy="757168"/>
            <a:chOff x="0" y="2959818"/>
            <a:chExt cx="12192000" cy="757168"/>
          </a:xfrm>
        </p:grpSpPr>
        <p:sp>
          <p:nvSpPr>
            <p:cNvPr id="4117" name="Freeform: Shape 4116">
              <a:extLst>
                <a:ext uri="{FF2B5EF4-FFF2-40B4-BE49-F238E27FC236}">
                  <a16:creationId xmlns:a16="http://schemas.microsoft.com/office/drawing/2014/main" id="{21DE7FF6-DA62-40A9-8F5D-F82D3020F3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118" name="Freeform: Shape 4117">
              <a:extLst>
                <a:ext uri="{FF2B5EF4-FFF2-40B4-BE49-F238E27FC236}">
                  <a16:creationId xmlns:a16="http://schemas.microsoft.com/office/drawing/2014/main" id="{9D38D133-BB29-4B7D-AFB2-7D132F45AD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4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4102" name="Content Placeholder 4101">
            <a:extLst>
              <a:ext uri="{FF2B5EF4-FFF2-40B4-BE49-F238E27FC236}">
                <a16:creationId xmlns:a16="http://schemas.microsoft.com/office/drawing/2014/main" id="{0B7EA141-03EA-1013-4B2A-FCACB6B02F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8150" y="4197093"/>
            <a:ext cx="4269581" cy="1648849"/>
          </a:xfrm>
        </p:spPr>
        <p:txBody>
          <a:bodyPr>
            <a:normAutofit/>
          </a:bodyPr>
          <a:lstStyle/>
          <a:p>
            <a:endParaRPr lang="en-US" sz="2100">
              <a:solidFill>
                <a:schemeClr val="bg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937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標題 1">
            <a:extLst>
              <a:ext uri="{FF2B5EF4-FFF2-40B4-BE49-F238E27FC236}">
                <a16:creationId xmlns:a16="http://schemas.microsoft.com/office/drawing/2014/main" id="{5E46D593-E575-F038-AC28-74C8693744A3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altLang="zh-TW" b="1">
              <a:latin typeface="Times New Roman" panose="02020603050405020304" pitchFamily="18" charset="0"/>
            </a:endParaRPr>
          </a:p>
        </p:txBody>
      </p:sp>
      <p:sp>
        <p:nvSpPr>
          <p:cNvPr id="41987" name="內容版面配置區 2">
            <a:extLst>
              <a:ext uri="{FF2B5EF4-FFF2-40B4-BE49-F238E27FC236}">
                <a16:creationId xmlns:a16="http://schemas.microsoft.com/office/drawing/2014/main" id="{1D649578-5DFB-BC1C-3B64-F4CCB83A80B4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en-US" altLang="zh-TW"/>
          </a:p>
        </p:txBody>
      </p:sp>
      <p:pic>
        <p:nvPicPr>
          <p:cNvPr id="41988" name="Picture 2" descr="01-f01">
            <a:extLst>
              <a:ext uri="{FF2B5EF4-FFF2-40B4-BE49-F238E27FC236}">
                <a16:creationId xmlns:a16="http://schemas.microsoft.com/office/drawing/2014/main" id="{7BE807EB-FFB3-FCF2-A111-337C5C4F1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0"/>
            <a:ext cx="46704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228600" y="206375"/>
            <a:ext cx="8686800" cy="533400"/>
          </a:xfrm>
        </p:spPr>
        <p:txBody>
          <a:bodyPr/>
          <a:lstStyle/>
          <a:p>
            <a:br>
              <a:rPr lang="en-US" altLang="zh-HK"/>
            </a:br>
            <a:r>
              <a:rPr lang="en-US" altLang="zh-HK"/>
              <a:t>The Realist Perspective on World Politics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sz="2800" dirty="0">
                <a:ea typeface="ＭＳ Ｐゴシック" pitchFamily="34" charset="-128"/>
              </a:rPr>
              <a:t>The oldest theory of international relations; also </a:t>
            </a:r>
            <a:r>
              <a:rPr lang="en-US" sz="2700" dirty="0"/>
              <a:t>one of the three main approaches in international relations (the other two are liberalism and constructivism) </a:t>
            </a:r>
          </a:p>
          <a:p>
            <a:pPr lvl="1"/>
            <a:r>
              <a:rPr lang="en-US" sz="2000" dirty="0"/>
              <a:t>Many versions of realism; we just need the most basic</a:t>
            </a:r>
          </a:p>
          <a:p>
            <a:r>
              <a:rPr lang="en-US" altLang="zh-HK" sz="2800" dirty="0">
                <a:ea typeface="ＭＳ Ｐゴシック" pitchFamily="34" charset="-128"/>
              </a:rPr>
              <a:t>Hobbes – state of nature (Compare with Xunzi in Confucianism or </a:t>
            </a:r>
            <a:r>
              <a:rPr lang="en-US" altLang="zh-TW" sz="2800" dirty="0"/>
              <a:t>Han Fei Tzu and Shang Yang in Legalism in the Warring State Period in China) </a:t>
            </a:r>
          </a:p>
          <a:p>
            <a:endParaRPr lang="en-US" altLang="zh-HK" dirty="0">
              <a:ea typeface="ＭＳ Ｐゴシック" pitchFamily="34" charset="-128"/>
            </a:endParaRP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PMingLiU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PMingLiU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PMingLiU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PMingLiU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PMingLiU" pitchFamily="18" charset="-12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fld id="{9ACC113E-70B4-42E6-B899-B8975A76E6EF}" type="slidenum">
              <a:rPr lang="en-US" altLang="zh-HK" sz="1400">
                <a:solidFill>
                  <a:schemeClr val="accent1"/>
                </a:solidFill>
                <a:latin typeface="Arial" charset="0"/>
                <a:ea typeface="ＭＳ Ｐゴシック" pitchFamily="34" charset="-128"/>
              </a:rPr>
              <a:pPr algn="l"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n-US" altLang="zh-HK" sz="1400" dirty="0">
              <a:solidFill>
                <a:schemeClr val="accent1"/>
              </a:solidFill>
              <a:latin typeface="Arial" charset="0"/>
              <a:ea typeface="ＭＳ Ｐゴシック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224" y="4799867"/>
            <a:ext cx="2127023" cy="144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514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38936-93C0-863A-D805-09C44F47E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Quote- State of Nature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38E6CF-3CDA-B321-0795-CA55650DA9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“To this war of every man against every man, this also is consequent; that nothing can be Unjust. The notions of Right and Wrong, Justice and Injustice have there no place. Where there is no common Power, there is no Law: where no Law, no Injustice” (Book 1 Chapter XIII of </a:t>
            </a:r>
            <a:r>
              <a:rPr lang="en-US" sz="2800" i="1" dirty="0"/>
              <a:t>Leviathan</a:t>
            </a:r>
            <a:r>
              <a:rPr lang="en-US" sz="2800" dirty="0"/>
              <a:t>)</a:t>
            </a:r>
            <a:endParaRPr lang="en-US" sz="2800" i="1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79EA359-AFA2-6F98-E509-65F3CB974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075" y="3927818"/>
            <a:ext cx="1790725" cy="265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3144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4B2C7-CFCD-45C9-2905-B6D544139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of Nature (International Version)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A5EBFB-1B54-07F2-89F8-0ED339561E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Unit: State (instead of individual person)</a:t>
            </a:r>
          </a:p>
          <a:p>
            <a:r>
              <a:rPr lang="en-US" dirty="0"/>
              <a:t>War of Everyone against Everyone</a:t>
            </a:r>
          </a:p>
          <a:p>
            <a:r>
              <a:rPr lang="en-US" dirty="0"/>
              <a:t>No World-Government </a:t>
            </a:r>
          </a:p>
          <a:p>
            <a:r>
              <a:rPr lang="en-US" dirty="0"/>
              <a:t>“No” Right and Wrong in international level, just like no right or wrong in state of nature. </a:t>
            </a:r>
          </a:p>
          <a:p>
            <a:pPr lvl="1"/>
            <a:r>
              <a:rPr lang="en-US" dirty="0"/>
              <a:t>Only established after having contracts and the government (different from others, such as Locke, Rousseau, or Rawls)</a:t>
            </a:r>
          </a:p>
          <a:p>
            <a:pPr lvl="1"/>
            <a:r>
              <a:rPr lang="en-US" dirty="0"/>
              <a:t>Hobbesian vs. International?</a:t>
            </a:r>
          </a:p>
        </p:txBody>
      </p:sp>
    </p:spTree>
    <p:extLst>
      <p:ext uri="{BB962C8B-B14F-4D97-AF65-F5344CB8AC3E}">
        <p14:creationId xmlns:p14="http://schemas.microsoft.com/office/powerpoint/2010/main" val="3132892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09FEF90E-2BF1-4D4E-B971-25030BFF2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Summary of Realism and World Politics</a:t>
            </a:r>
          </a:p>
        </p:txBody>
      </p:sp>
      <p:sp>
        <p:nvSpPr>
          <p:cNvPr id="18435" name="Slide Number Placeholder 3">
            <a:extLst>
              <a:ext uri="{FF2B5EF4-FFF2-40B4-BE49-F238E27FC236}">
                <a16:creationId xmlns:a16="http://schemas.microsoft.com/office/drawing/2014/main" id="{0CADAAFA-A840-72B0-2893-25C816E7D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fld id="{65054FB8-5501-8441-8B86-3CC7F3D64ADB}" type="slidenum">
              <a:rPr lang="en-US" altLang="zh-HK" sz="1400"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pPr algn="l"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en-US" altLang="zh-HK" sz="1400">
              <a:solidFill>
                <a:schemeClr val="accent1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8436" name="Footer Placeholder 4">
            <a:extLst>
              <a:ext uri="{FF2B5EF4-FFF2-40B4-BE49-F238E27FC236}">
                <a16:creationId xmlns:a16="http://schemas.microsoft.com/office/drawing/2014/main" id="{4E87A94A-DDBC-425C-646D-C91DC7E8F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HK" sz="1400">
                <a:solidFill>
                  <a:schemeClr val="accent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Copyright © 2014 Cengage Learning</a:t>
            </a:r>
          </a:p>
        </p:txBody>
      </p:sp>
      <p:pic>
        <p:nvPicPr>
          <p:cNvPr id="18437" name="Picture 1">
            <a:extLst>
              <a:ext uri="{FF2B5EF4-FFF2-40B4-BE49-F238E27FC236}">
                <a16:creationId xmlns:a16="http://schemas.microsoft.com/office/drawing/2014/main" id="{711A5AB6-9DF0-745A-AEC1-D5DED14D2C3E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1628800"/>
            <a:ext cx="8377237" cy="48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A99F6-6278-1A90-C5C0-54546CE32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325369"/>
            <a:ext cx="3276451" cy="1956841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300"/>
              <a:t>Sokovia Accords Debate in Captain America 3: Civil War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71A5B4-9145-30A0-F768-E86B47A0F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" y="2872899"/>
            <a:ext cx="3182691" cy="3320668"/>
          </a:xfrm>
        </p:spPr>
        <p:txBody>
          <a:bodyPr>
            <a:normAutofit lnSpcReduction="10000"/>
          </a:bodyPr>
          <a:lstStyle/>
          <a:p>
            <a:r>
              <a:rPr lang="en-HK" sz="2400" i="0" dirty="0">
                <a:effectLst/>
                <a:latin typeface="YouTube Sans"/>
                <a:hlinkClick r:id="rId2"/>
              </a:rPr>
              <a:t>The Political Philosophy of Captain America: Civil War</a:t>
            </a:r>
            <a:endParaRPr lang="en-HK" sz="2400" i="0" dirty="0">
              <a:effectLst/>
              <a:latin typeface="YouTube Sans"/>
            </a:endParaRPr>
          </a:p>
          <a:p>
            <a:pPr lvl="1"/>
            <a:r>
              <a:rPr lang="en-HK" sz="1800" dirty="0">
                <a:latin typeface="YouTube Sans"/>
              </a:rPr>
              <a:t>Realism vs. Liberalism</a:t>
            </a:r>
          </a:p>
          <a:p>
            <a:pPr lvl="1"/>
            <a:r>
              <a:rPr lang="en-HK" sz="1800" dirty="0">
                <a:latin typeface="YouTube Sans"/>
              </a:rPr>
              <a:t>Deontology vs. Utilitarianism (?)</a:t>
            </a:r>
            <a:endParaRPr lang="en-HK" sz="1800" i="0" dirty="0">
              <a:effectLst/>
              <a:latin typeface="YouTube Sans"/>
            </a:endParaRPr>
          </a:p>
          <a:p>
            <a:r>
              <a:rPr lang="en-HK" sz="2400" dirty="0">
                <a:latin typeface="YouTube Sans"/>
                <a:hlinkClick r:id="rId3"/>
              </a:rPr>
              <a:t>Movie Clip 1</a:t>
            </a:r>
            <a:endParaRPr lang="en-HK" sz="2400" dirty="0">
              <a:latin typeface="YouTube Sans"/>
            </a:endParaRPr>
          </a:p>
          <a:p>
            <a:r>
              <a:rPr lang="en-HK" sz="2400" i="0" dirty="0">
                <a:effectLst/>
                <a:latin typeface="YouTube Sans"/>
                <a:hlinkClick r:id="rId4"/>
              </a:rPr>
              <a:t>Movie Clip 2</a:t>
            </a:r>
            <a:endParaRPr lang="en-HK" sz="2400" i="0" dirty="0">
              <a:effectLst/>
              <a:latin typeface="YouTube Sans"/>
            </a:endParaRPr>
          </a:p>
          <a:p>
            <a:endParaRPr lang="en-US" sz="1900" dirty="0"/>
          </a:p>
        </p:txBody>
      </p:sp>
      <p:pic>
        <p:nvPicPr>
          <p:cNvPr id="1028" name="Picture 4" descr="Captain America: Civil War (2016) - IMDb">
            <a:extLst>
              <a:ext uri="{FF2B5EF4-FFF2-40B4-BE49-F238E27FC236}">
                <a16:creationId xmlns:a16="http://schemas.microsoft.com/office/drawing/2014/main" id="{C3974119-504B-5E83-58AE-2FFED39C77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72" r="2" b="2"/>
          <a:stretch/>
        </p:blipFill>
        <p:spPr bwMode="auto">
          <a:xfrm>
            <a:off x="3983776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3109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05E184A3-EC25-4577-A57A-64EEEC221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Common Political Positions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E3F9A8F7-D894-43C0-BDCE-FAAA60A344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zh-TW" sz="2800" dirty="0"/>
              <a:t>The two dominant positions:</a:t>
            </a:r>
          </a:p>
          <a:p>
            <a:pPr>
              <a:lnSpc>
                <a:spcPct val="80000"/>
              </a:lnSpc>
            </a:pPr>
            <a:r>
              <a:rPr lang="en-US" altLang="zh-TW" sz="2800" b="1" dirty="0"/>
              <a:t>Pro-life</a:t>
            </a:r>
            <a:r>
              <a:rPr lang="en-US" altLang="zh-TW" sz="2800" dirty="0"/>
              <a:t> (or </a:t>
            </a:r>
            <a:r>
              <a:rPr lang="en-US" altLang="zh-TW" sz="2800" dirty="0">
                <a:latin typeface="Tahoma" panose="020B0604030504040204" pitchFamily="34" charset="0"/>
              </a:rPr>
              <a:t>“</a:t>
            </a:r>
            <a:r>
              <a:rPr lang="en-US" altLang="zh-TW" sz="2800" dirty="0"/>
              <a:t>Conservative</a:t>
            </a:r>
            <a:r>
              <a:rPr lang="en-US" altLang="zh-TW" sz="2800" dirty="0">
                <a:latin typeface="Tahoma" panose="020B0604030504040204" pitchFamily="34" charset="0"/>
              </a:rPr>
              <a:t>”</a:t>
            </a:r>
            <a:r>
              <a:rPr lang="en-US" altLang="zh-TW" sz="2800" dirty="0"/>
              <a:t>): </a:t>
            </a:r>
          </a:p>
          <a:p>
            <a:pPr lvl="1">
              <a:lnSpc>
                <a:spcPct val="80000"/>
              </a:lnSpc>
            </a:pPr>
            <a:r>
              <a:rPr lang="en-US" altLang="zh-TW" sz="2400" dirty="0"/>
              <a:t> Abortion is killing a human being, </a:t>
            </a:r>
          </a:p>
          <a:p>
            <a:pPr lvl="1">
              <a:lnSpc>
                <a:spcPct val="80000"/>
              </a:lnSpc>
            </a:pPr>
            <a:r>
              <a:rPr lang="en-US" altLang="zh-TW" sz="2400" dirty="0"/>
              <a:t> Therefore morally wrong &amp; ought to be illegal</a:t>
            </a:r>
          </a:p>
          <a:p>
            <a:pPr>
              <a:lnSpc>
                <a:spcPct val="80000"/>
              </a:lnSpc>
            </a:pPr>
            <a:r>
              <a:rPr lang="en-US" altLang="zh-TW" sz="2800" b="1" dirty="0"/>
              <a:t>Pro-choice</a:t>
            </a:r>
            <a:r>
              <a:rPr lang="en-US" altLang="zh-TW" sz="2800" dirty="0"/>
              <a:t> (or </a:t>
            </a:r>
            <a:r>
              <a:rPr lang="en-US" altLang="zh-TW" sz="2800" dirty="0">
                <a:latin typeface="Tahoma" panose="020B0604030504040204" pitchFamily="34" charset="0"/>
              </a:rPr>
              <a:t>“</a:t>
            </a:r>
            <a:r>
              <a:rPr lang="en-US" altLang="zh-TW" sz="2800" dirty="0"/>
              <a:t>Liberal</a:t>
            </a:r>
            <a:r>
              <a:rPr lang="en-US" altLang="zh-TW" sz="2800" dirty="0">
                <a:latin typeface="Tahoma" panose="020B0604030504040204" pitchFamily="34" charset="0"/>
              </a:rPr>
              <a:t>”</a:t>
            </a:r>
            <a:r>
              <a:rPr lang="en-US" altLang="zh-TW" sz="2800" dirty="0"/>
              <a:t>): </a:t>
            </a:r>
          </a:p>
          <a:p>
            <a:pPr lvl="1">
              <a:lnSpc>
                <a:spcPct val="80000"/>
              </a:lnSpc>
            </a:pPr>
            <a:r>
              <a:rPr lang="en-US" altLang="zh-TW" sz="2400" dirty="0"/>
              <a:t>Abortion is essentially a private act</a:t>
            </a:r>
          </a:p>
          <a:p>
            <a:pPr lvl="1">
              <a:lnSpc>
                <a:spcPct val="80000"/>
              </a:lnSpc>
            </a:pPr>
            <a:r>
              <a:rPr lang="en-US" altLang="zh-TW" sz="2400" dirty="0"/>
              <a:t>A medical procedure</a:t>
            </a:r>
          </a:p>
          <a:p>
            <a:pPr lvl="1">
              <a:lnSpc>
                <a:spcPct val="80000"/>
              </a:lnSpc>
            </a:pPr>
            <a:r>
              <a:rPr lang="en-US" altLang="zh-TW" sz="2400" dirty="0"/>
              <a:t>Therefore not morally wrong &amp; ought to be legally permissible</a:t>
            </a:r>
          </a:p>
          <a:p>
            <a:pPr>
              <a:lnSpc>
                <a:spcPct val="80000"/>
              </a:lnSpc>
            </a:pPr>
            <a:r>
              <a:rPr lang="en-US" altLang="zh-TW" sz="2800" dirty="0"/>
              <a:t>They are not only relevant to law and liberty, but also morality (Another e.g., homosexual Marriage)</a:t>
            </a:r>
          </a:p>
          <a:p>
            <a:pPr lvl="1">
              <a:lnSpc>
                <a:spcPct val="80000"/>
              </a:lnSpc>
            </a:pPr>
            <a:endParaRPr lang="en-US" altLang="zh-TW" sz="2400" dirty="0"/>
          </a:p>
        </p:txBody>
      </p:sp>
      <p:pic>
        <p:nvPicPr>
          <p:cNvPr id="12292" name="Picture 1">
            <a:extLst>
              <a:ext uri="{FF2B5EF4-FFF2-40B4-BE49-F238E27FC236}">
                <a16:creationId xmlns:a16="http://schemas.microsoft.com/office/drawing/2014/main" id="{45FB5E5D-90EC-4B4B-B76A-4525BE9DD4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268759"/>
            <a:ext cx="331470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20856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20020</TotalTime>
  <Words>477</Words>
  <Application>Microsoft Office PowerPoint</Application>
  <PresentationFormat>On-screen Show (4:3)</PresentationFormat>
  <Paragraphs>80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YouTube Sans</vt:lpstr>
      <vt:lpstr>Arial</vt:lpstr>
      <vt:lpstr>Calibri</vt:lpstr>
      <vt:lpstr>Tahoma</vt:lpstr>
      <vt:lpstr>Times New Roman</vt:lpstr>
      <vt:lpstr>Office Theme</vt:lpstr>
      <vt:lpstr> </vt:lpstr>
      <vt:lpstr>Presidential Election 2024</vt:lpstr>
      <vt:lpstr>PowerPoint Presentation</vt:lpstr>
      <vt:lpstr> The Realist Perspective on World Politics</vt:lpstr>
      <vt:lpstr>Quote- State of Nature</vt:lpstr>
      <vt:lpstr>State of Nature (International Version)</vt:lpstr>
      <vt:lpstr>Summary of Realism and World Politics</vt:lpstr>
      <vt:lpstr>Sokovia Accords Debate in Captain America 3: Civil War</vt:lpstr>
      <vt:lpstr>Common Political Positions</vt:lpstr>
      <vt:lpstr>Issues</vt:lpstr>
      <vt:lpstr>Comparison of Votes in WI</vt:lpstr>
      <vt:lpstr>Modern Models</vt:lpstr>
      <vt:lpstr>Comments/Q&amp;A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GEN2002 Global Politics (2012-2013, Semester 1)</dc:title>
  <dc:creator>victorchan</dc:creator>
  <cp:lastModifiedBy>CHAN Shing Bun Benedict</cp:lastModifiedBy>
  <cp:revision>401</cp:revision>
  <cp:lastPrinted>2024-10-02T03:21:41Z</cp:lastPrinted>
  <dcterms:created xsi:type="dcterms:W3CDTF">2012-10-06T22:21:39Z</dcterms:created>
  <dcterms:modified xsi:type="dcterms:W3CDTF">2024-10-02T03:23:18Z</dcterms:modified>
</cp:coreProperties>
</file>