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8" autoAdjust="0"/>
    <p:restoredTop sz="94681"/>
  </p:normalViewPr>
  <p:slideViewPr>
    <p:cSldViewPr>
      <p:cViewPr varScale="1">
        <p:scale>
          <a:sx n="205" d="100"/>
          <a:sy n="205" d="100"/>
        </p:scale>
        <p:origin x="216" y="3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3B781-0FD2-2F42-879B-2C8E6C32712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B3116-0D87-ED47-9C94-118C1267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9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B3116-0D87-ED47-9C94-118C126739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3620" y="6202946"/>
            <a:ext cx="2325530" cy="42470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59" y="0"/>
            <a:ext cx="816864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885688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48780" y="2418969"/>
            <a:ext cx="2610484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58585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235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0" dirty="0"/>
              <a:t> Ipsos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23575"/>
                </a:solidFill>
                <a:latin typeface="Arial Black"/>
                <a:cs typeface="Arial Black"/>
              </a:defRPr>
            </a:lvl1pPr>
          </a:lstStyle>
          <a:p>
            <a:pPr marL="1143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dirty="0"/>
              <a:t>‹#›</a:t>
            </a:fld>
            <a:r>
              <a:rPr spc="5" dirty="0"/>
              <a:t> </a:t>
            </a:r>
            <a:r>
              <a:rPr b="1" spc="-50" dirty="0">
                <a:latin typeface="Arial"/>
                <a:cs typeface="Arial"/>
              </a:rPr>
              <a:t>‒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8585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235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0" dirty="0"/>
              <a:t> Ipsos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23575"/>
                </a:solidFill>
                <a:latin typeface="Arial Black"/>
                <a:cs typeface="Arial Black"/>
              </a:defRPr>
            </a:lvl1pPr>
          </a:lstStyle>
          <a:p>
            <a:pPr marL="1143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dirty="0"/>
              <a:t>‹#›</a:t>
            </a:fld>
            <a:r>
              <a:rPr spc="5" dirty="0"/>
              <a:t> </a:t>
            </a:r>
            <a:r>
              <a:rPr b="1" spc="-50" dirty="0">
                <a:latin typeface="Arial"/>
                <a:cs typeface="Arial"/>
              </a:rPr>
              <a:t>‒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8585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235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0" dirty="0"/>
              <a:t> Ipsos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23575"/>
                </a:solidFill>
                <a:latin typeface="Arial Black"/>
                <a:cs typeface="Arial Black"/>
              </a:defRPr>
            </a:lvl1pPr>
          </a:lstStyle>
          <a:p>
            <a:pPr marL="1143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dirty="0"/>
              <a:t>‹#›</a:t>
            </a:fld>
            <a:r>
              <a:rPr spc="5" dirty="0"/>
              <a:t> </a:t>
            </a:r>
            <a:r>
              <a:rPr b="1" spc="-50" dirty="0">
                <a:latin typeface="Arial"/>
                <a:cs typeface="Arial"/>
              </a:rPr>
              <a:t>‒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8585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235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0" dirty="0"/>
              <a:t> Ipsos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23575"/>
                </a:solidFill>
                <a:latin typeface="Arial Black"/>
                <a:cs typeface="Arial Black"/>
              </a:defRPr>
            </a:lvl1pPr>
          </a:lstStyle>
          <a:p>
            <a:pPr marL="1143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dirty="0"/>
              <a:t>‹#›</a:t>
            </a:fld>
            <a:r>
              <a:rPr spc="5" dirty="0"/>
              <a:t> </a:t>
            </a:r>
            <a:r>
              <a:rPr b="1" spc="-50" dirty="0">
                <a:latin typeface="Arial"/>
                <a:cs typeface="Arial"/>
              </a:rPr>
              <a:t>‒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235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0" dirty="0"/>
              <a:t> Ipsos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23575"/>
                </a:solidFill>
                <a:latin typeface="Arial Black"/>
                <a:cs typeface="Arial Black"/>
              </a:defRPr>
            </a:lvl1pPr>
          </a:lstStyle>
          <a:p>
            <a:pPr marL="1143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dirty="0"/>
              <a:t>‹#›</a:t>
            </a:fld>
            <a:r>
              <a:rPr spc="5" dirty="0"/>
              <a:t> </a:t>
            </a:r>
            <a:r>
              <a:rPr b="1" spc="-50" dirty="0">
                <a:latin typeface="Arial"/>
                <a:cs typeface="Arial"/>
              </a:rPr>
              <a:t>‒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93620" y="6202946"/>
            <a:ext cx="2325530" cy="4247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312" y="355219"/>
            <a:ext cx="10713720" cy="42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58585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0337" y="1247775"/>
            <a:ext cx="11473180" cy="4366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2944" y="6328357"/>
            <a:ext cx="419100" cy="15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235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0" dirty="0"/>
              <a:t> Ipsos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8665" y="6302688"/>
            <a:ext cx="307340" cy="189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23575"/>
                </a:solidFill>
                <a:latin typeface="Arial Black"/>
                <a:cs typeface="Arial Black"/>
              </a:defRPr>
            </a:lvl1pPr>
          </a:lstStyle>
          <a:p>
            <a:pPr marL="1143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dirty="0"/>
              <a:t>‹#›</a:t>
            </a:fld>
            <a:r>
              <a:rPr spc="5" dirty="0"/>
              <a:t> </a:t>
            </a:r>
            <a:r>
              <a:rPr b="1" spc="-50" dirty="0">
                <a:latin typeface="Arial"/>
                <a:cs typeface="Arial"/>
              </a:rPr>
              <a:t>‒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g"/><Relationship Id="rId3" Type="http://schemas.openxmlformats.org/officeDocument/2006/relationships/image" Target="../media/image14.png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3834765" cy="3763645"/>
            </a:xfrm>
            <a:custGeom>
              <a:avLst/>
              <a:gdLst/>
              <a:ahLst/>
              <a:cxnLst/>
              <a:rect l="l" t="t" r="r" b="b"/>
              <a:pathLst>
                <a:path w="3834765" h="3763645">
                  <a:moveTo>
                    <a:pt x="3834765" y="0"/>
                  </a:moveTo>
                  <a:lnTo>
                    <a:pt x="3077464" y="0"/>
                  </a:lnTo>
                  <a:lnTo>
                    <a:pt x="0" y="3019933"/>
                  </a:lnTo>
                  <a:lnTo>
                    <a:pt x="0" y="3763137"/>
                  </a:lnTo>
                  <a:lnTo>
                    <a:pt x="3834765" y="0"/>
                  </a:lnTo>
                  <a:close/>
                </a:path>
              </a:pathLst>
            </a:custGeom>
            <a:solidFill>
              <a:srgbClr val="2E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739390" cy="2688590"/>
            </a:xfrm>
            <a:custGeom>
              <a:avLst/>
              <a:gdLst/>
              <a:ahLst/>
              <a:cxnLst/>
              <a:rect l="l" t="t" r="r" b="b"/>
              <a:pathLst>
                <a:path w="2739390" h="2688590">
                  <a:moveTo>
                    <a:pt x="2739390" y="0"/>
                  </a:moveTo>
                  <a:lnTo>
                    <a:pt x="1982089" y="0"/>
                  </a:lnTo>
                  <a:lnTo>
                    <a:pt x="0" y="1945004"/>
                  </a:lnTo>
                  <a:lnTo>
                    <a:pt x="0" y="2688209"/>
                  </a:lnTo>
                  <a:lnTo>
                    <a:pt x="2739390" y="0"/>
                  </a:lnTo>
                  <a:close/>
                </a:path>
              </a:pathLst>
            </a:custGeom>
            <a:solidFill>
              <a:srgbClr val="009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01983" y="6172200"/>
              <a:ext cx="502920" cy="4602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13448" y="0"/>
              <a:ext cx="5179060" cy="6858000"/>
            </a:xfrm>
            <a:custGeom>
              <a:avLst/>
              <a:gdLst/>
              <a:ahLst/>
              <a:cxnLst/>
              <a:rect l="l" t="t" r="r" b="b"/>
              <a:pathLst>
                <a:path w="5179059" h="6858000">
                  <a:moveTo>
                    <a:pt x="51785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178552" y="6858000"/>
                  </a:lnTo>
                  <a:lnTo>
                    <a:pt x="5178552" y="0"/>
                  </a:lnTo>
                  <a:close/>
                </a:path>
              </a:pathLst>
            </a:custGeom>
            <a:solidFill>
              <a:srgbClr val="009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63155" y="288112"/>
            <a:ext cx="3550920" cy="850233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5840"/>
              </a:lnSpc>
              <a:spcBef>
                <a:spcPts val="830"/>
              </a:spcBef>
            </a:pPr>
            <a:r>
              <a:rPr lang="zh-CN" altLang="en-US" sz="5400" b="1" spc="-10" dirty="0">
                <a:solidFill>
                  <a:srgbClr val="FFFFFF"/>
                </a:solidFill>
              </a:rPr>
              <a:t>研究報告</a:t>
            </a:r>
            <a:endParaRPr sz="5400" b="1" dirty="0"/>
          </a:p>
        </p:txBody>
      </p:sp>
      <p:sp>
        <p:nvSpPr>
          <p:cNvPr id="9" name="object 9"/>
          <p:cNvSpPr txBox="1"/>
          <p:nvPr/>
        </p:nvSpPr>
        <p:spPr>
          <a:xfrm>
            <a:off x="7536942" y="2189479"/>
            <a:ext cx="34391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Arial MT"/>
                <a:cs typeface="Arial MT"/>
              </a:rPr>
              <a:t>面對不實訊息和科技發展的媒體信任研究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19847" y="4052061"/>
            <a:ext cx="347027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 err="1">
                <a:solidFill>
                  <a:srgbClr val="FFFFFF"/>
                </a:solidFill>
                <a:latin typeface="Microsoft JhengHei"/>
                <a:cs typeface="Microsoft JhengHei"/>
              </a:rPr>
              <a:t>陳景祥教授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1600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香港浸會大學新聞系</a:t>
            </a:r>
            <a:endParaRPr sz="1600" dirty="0">
              <a:latin typeface="Microsoft JhengHei"/>
              <a:cs typeface="Microsoft JhengHe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7263" y="3928745"/>
            <a:ext cx="7544434" cy="2728595"/>
            <a:chOff x="207263" y="3928745"/>
            <a:chExt cx="7544434" cy="2728595"/>
          </a:xfrm>
        </p:grpSpPr>
        <p:sp>
          <p:nvSpPr>
            <p:cNvPr id="12" name="object 12"/>
            <p:cNvSpPr/>
            <p:nvPr/>
          </p:nvSpPr>
          <p:spPr>
            <a:xfrm>
              <a:off x="7348728" y="3931920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>
                  <a:moveTo>
                    <a:pt x="0" y="0"/>
                  </a:moveTo>
                  <a:lnTo>
                    <a:pt x="402844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263" y="5967984"/>
              <a:ext cx="3471672" cy="68884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397877" y="4996129"/>
            <a:ext cx="17932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HK" sz="1800" dirty="0">
                <a:solidFill>
                  <a:srgbClr val="FFFFFF"/>
                </a:solidFill>
                <a:latin typeface="Arial MT"/>
                <a:cs typeface="Arial MT"/>
              </a:rPr>
              <a:t>2023</a:t>
            </a:r>
            <a:r>
              <a:rPr lang="zh-CN" altLang="en-US" sz="1800" dirty="0">
                <a:solidFill>
                  <a:srgbClr val="FFFFFF"/>
                </a:solidFill>
                <a:latin typeface="Arial MT"/>
                <a:cs typeface="Arial MT"/>
              </a:rPr>
              <a:t>年</a:t>
            </a:r>
            <a:r>
              <a:rPr lang="en-HK" altLang="zh-CN" sz="1800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lang="zh-CN" altLang="en-US" sz="1800" dirty="0">
                <a:solidFill>
                  <a:srgbClr val="FFFFFF"/>
                </a:solidFill>
                <a:latin typeface="Arial MT"/>
                <a:cs typeface="Arial MT"/>
              </a:rPr>
              <a:t>月</a:t>
            </a:r>
            <a:r>
              <a:rPr lang="en-HK" altLang="zh-CN" sz="1800" dirty="0">
                <a:solidFill>
                  <a:srgbClr val="FFFFFF"/>
                </a:solidFill>
                <a:latin typeface="Arial MT"/>
                <a:cs typeface="Arial MT"/>
              </a:rPr>
              <a:t>31</a:t>
            </a:r>
            <a:r>
              <a:rPr lang="zh-CN" altLang="en-US" sz="1800" dirty="0">
                <a:solidFill>
                  <a:srgbClr val="FFFFFF"/>
                </a:solidFill>
                <a:latin typeface="Arial MT"/>
                <a:cs typeface="Arial MT"/>
              </a:rPr>
              <a:t>日</a:t>
            </a:r>
            <a:endParaRPr lang="en-HK" sz="1800" dirty="0">
              <a:latin typeface="Arial MT"/>
              <a:cs typeface="Arial M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C3D4B0-3B80-7B4C-F19D-73277FE59D19}"/>
              </a:ext>
            </a:extLst>
          </p:cNvPr>
          <p:cNvSpPr/>
          <p:nvPr/>
        </p:nvSpPr>
        <p:spPr>
          <a:xfrm flipV="1">
            <a:off x="7013448" y="5801529"/>
            <a:ext cx="5853556" cy="10546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5646420" cy="11657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995"/>
              </a:lnSpc>
              <a:spcBef>
                <a:spcPts val="90"/>
              </a:spcBef>
              <a:spcAft>
                <a:spcPts val="0"/>
              </a:spcAft>
              <a:tabLst/>
              <a:defRPr/>
            </a:pPr>
            <a:r>
              <a:rPr lang="zh-CN" altLang="en-US" b="1" spc="-2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新聞消費的強度</a:t>
            </a:r>
            <a:br>
              <a:rPr lang="en-HK" altLang="zh-CN" b="1" spc="-20" dirty="0"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</a:br>
            <a:br>
              <a:rPr lang="en-HK" altLang="zh-CN" spc="-20" dirty="0">
                <a:latin typeface="新細明體 (Body)"/>
              </a:rPr>
            </a:br>
            <a:endParaRPr spc="-1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384" y="731519"/>
            <a:ext cx="11235055" cy="756285"/>
          </a:xfrm>
          <a:custGeom>
            <a:avLst/>
            <a:gdLst/>
            <a:ahLst/>
            <a:cxnLst/>
            <a:rect l="l" t="t" r="r" b="b"/>
            <a:pathLst>
              <a:path w="11235055" h="756285">
                <a:moveTo>
                  <a:pt x="11234928" y="0"/>
                </a:moveTo>
                <a:lnTo>
                  <a:pt x="0" y="0"/>
                </a:lnTo>
                <a:lnTo>
                  <a:pt x="0" y="755903"/>
                </a:lnTo>
                <a:lnTo>
                  <a:pt x="11234928" y="755903"/>
                </a:lnTo>
                <a:lnTo>
                  <a:pt x="11234928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0995" y="962342"/>
            <a:ext cx="1118944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CN" altLang="en-US" sz="2400" spc="7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大多數受訪者認為他們在</a:t>
            </a:r>
            <a:r>
              <a:rPr lang="en-HK" altLang="zh-CN" sz="2400" spc="7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2014</a:t>
            </a:r>
            <a:r>
              <a:rPr lang="zh-CN" altLang="en-US" sz="2400" spc="7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年和</a:t>
            </a:r>
            <a:r>
              <a:rPr lang="en-HK" altLang="zh-CN" sz="2400" spc="7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2019</a:t>
            </a:r>
            <a:r>
              <a:rPr lang="zh-CN" altLang="en-US" sz="2400" spc="7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年的社會動亂期間達到新聞意識的高峰。</a:t>
            </a:r>
            <a:endParaRPr sz="2400" dirty="0"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31850" y="1764538"/>
            <a:ext cx="7638415" cy="4017645"/>
            <a:chOff x="831850" y="1764538"/>
            <a:chExt cx="7638415" cy="4017645"/>
          </a:xfrm>
        </p:grpSpPr>
        <p:sp>
          <p:nvSpPr>
            <p:cNvPr id="6" name="object 6"/>
            <p:cNvSpPr/>
            <p:nvPr/>
          </p:nvSpPr>
          <p:spPr>
            <a:xfrm>
              <a:off x="838200" y="1770888"/>
              <a:ext cx="7625715" cy="4004945"/>
            </a:xfrm>
            <a:custGeom>
              <a:avLst/>
              <a:gdLst/>
              <a:ahLst/>
              <a:cxnLst/>
              <a:rect l="l" t="t" r="r" b="b"/>
              <a:pathLst>
                <a:path w="7625715" h="4004945">
                  <a:moveTo>
                    <a:pt x="45719" y="0"/>
                  </a:moveTo>
                  <a:lnTo>
                    <a:pt x="45719" y="4004843"/>
                  </a:lnTo>
                </a:path>
                <a:path w="7625715" h="4004945">
                  <a:moveTo>
                    <a:pt x="0" y="3819144"/>
                  </a:moveTo>
                  <a:lnTo>
                    <a:pt x="7625588" y="3819144"/>
                  </a:lnTo>
                </a:path>
              </a:pathLst>
            </a:custGeom>
            <a:ln w="12700">
              <a:solidFill>
                <a:srgbClr val="2E4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3251" y="2753868"/>
              <a:ext cx="6861175" cy="2630170"/>
            </a:xfrm>
            <a:custGeom>
              <a:avLst/>
              <a:gdLst/>
              <a:ahLst/>
              <a:cxnLst/>
              <a:rect l="l" t="t" r="r" b="b"/>
              <a:pathLst>
                <a:path w="6861175" h="2630170">
                  <a:moveTo>
                    <a:pt x="0" y="2629534"/>
                  </a:moveTo>
                  <a:lnTo>
                    <a:pt x="38242" y="2630059"/>
                  </a:lnTo>
                  <a:lnTo>
                    <a:pt x="112724" y="2616271"/>
                  </a:lnTo>
                  <a:lnTo>
                    <a:pt x="149007" y="2602598"/>
                  </a:lnTo>
                  <a:lnTo>
                    <a:pt x="184682" y="2584833"/>
                  </a:lnTo>
                  <a:lnTo>
                    <a:pt x="219771" y="2563296"/>
                  </a:lnTo>
                  <a:lnTo>
                    <a:pt x="254295" y="2538306"/>
                  </a:lnTo>
                  <a:lnTo>
                    <a:pt x="288277" y="2510184"/>
                  </a:lnTo>
                  <a:lnTo>
                    <a:pt x="321740" y="2479248"/>
                  </a:lnTo>
                  <a:lnTo>
                    <a:pt x="354706" y="2445820"/>
                  </a:lnTo>
                  <a:lnTo>
                    <a:pt x="387197" y="2410219"/>
                  </a:lnTo>
                  <a:lnTo>
                    <a:pt x="419235" y="2372765"/>
                  </a:lnTo>
                  <a:lnTo>
                    <a:pt x="450842" y="2333778"/>
                  </a:lnTo>
                  <a:lnTo>
                    <a:pt x="482042" y="2293577"/>
                  </a:lnTo>
                  <a:lnTo>
                    <a:pt x="512855" y="2252483"/>
                  </a:lnTo>
                  <a:lnTo>
                    <a:pt x="543305" y="2210816"/>
                  </a:lnTo>
                  <a:lnTo>
                    <a:pt x="573413" y="2168895"/>
                  </a:lnTo>
                  <a:lnTo>
                    <a:pt x="603203" y="2127041"/>
                  </a:lnTo>
                  <a:lnTo>
                    <a:pt x="632696" y="2085573"/>
                  </a:lnTo>
                  <a:lnTo>
                    <a:pt x="661914" y="2044811"/>
                  </a:lnTo>
                  <a:lnTo>
                    <a:pt x="690879" y="2005075"/>
                  </a:lnTo>
                  <a:lnTo>
                    <a:pt x="717025" y="1967691"/>
                  </a:lnTo>
                  <a:lnTo>
                    <a:pt x="742758" y="1927201"/>
                  </a:lnTo>
                  <a:lnTo>
                    <a:pt x="768093" y="1883961"/>
                  </a:lnTo>
                  <a:lnTo>
                    <a:pt x="793044" y="1838325"/>
                  </a:lnTo>
                  <a:lnTo>
                    <a:pt x="817623" y="1790645"/>
                  </a:lnTo>
                  <a:lnTo>
                    <a:pt x="841845" y="1741277"/>
                  </a:lnTo>
                  <a:lnTo>
                    <a:pt x="865722" y="1690575"/>
                  </a:lnTo>
                  <a:lnTo>
                    <a:pt x="889267" y="1638892"/>
                  </a:lnTo>
                  <a:lnTo>
                    <a:pt x="912495" y="1586582"/>
                  </a:lnTo>
                  <a:lnTo>
                    <a:pt x="935419" y="1533999"/>
                  </a:lnTo>
                  <a:lnTo>
                    <a:pt x="958052" y="1481497"/>
                  </a:lnTo>
                  <a:lnTo>
                    <a:pt x="980407" y="1429431"/>
                  </a:lnTo>
                  <a:lnTo>
                    <a:pt x="1002499" y="1378154"/>
                  </a:lnTo>
                  <a:lnTo>
                    <a:pt x="1024339" y="1328020"/>
                  </a:lnTo>
                  <a:lnTo>
                    <a:pt x="1045942" y="1279383"/>
                  </a:lnTo>
                  <a:lnTo>
                    <a:pt x="1067322" y="1232598"/>
                  </a:lnTo>
                  <a:lnTo>
                    <a:pt x="1088490" y="1188017"/>
                  </a:lnTo>
                  <a:lnTo>
                    <a:pt x="1109462" y="1145995"/>
                  </a:lnTo>
                  <a:lnTo>
                    <a:pt x="1130250" y="1106887"/>
                  </a:lnTo>
                  <a:lnTo>
                    <a:pt x="1150868" y="1071045"/>
                  </a:lnTo>
                  <a:lnTo>
                    <a:pt x="1171329" y="1038825"/>
                  </a:lnTo>
                  <a:lnTo>
                    <a:pt x="1211834" y="986662"/>
                  </a:lnTo>
                  <a:lnTo>
                    <a:pt x="1253181" y="947601"/>
                  </a:lnTo>
                  <a:lnTo>
                    <a:pt x="1293159" y="920138"/>
                  </a:lnTo>
                  <a:lnTo>
                    <a:pt x="1331923" y="903152"/>
                  </a:lnTo>
                  <a:lnTo>
                    <a:pt x="1369629" y="895521"/>
                  </a:lnTo>
                  <a:lnTo>
                    <a:pt x="1406432" y="896122"/>
                  </a:lnTo>
                  <a:lnTo>
                    <a:pt x="1477947" y="917534"/>
                  </a:lnTo>
                  <a:lnTo>
                    <a:pt x="1512970" y="936101"/>
                  </a:lnTo>
                  <a:lnTo>
                    <a:pt x="1547711" y="958411"/>
                  </a:lnTo>
                  <a:lnTo>
                    <a:pt x="1582323" y="983344"/>
                  </a:lnTo>
                  <a:lnTo>
                    <a:pt x="1616964" y="1009776"/>
                  </a:lnTo>
                  <a:lnTo>
                    <a:pt x="1668755" y="1066414"/>
                  </a:lnTo>
                  <a:lnTo>
                    <a:pt x="1692987" y="1103903"/>
                  </a:lnTo>
                  <a:lnTo>
                    <a:pt x="1716497" y="1146022"/>
                  </a:lnTo>
                  <a:lnTo>
                    <a:pt x="1739576" y="1191656"/>
                  </a:lnTo>
                  <a:lnTo>
                    <a:pt x="1762514" y="1239693"/>
                  </a:lnTo>
                  <a:lnTo>
                    <a:pt x="1785604" y="1289018"/>
                  </a:lnTo>
                  <a:lnTo>
                    <a:pt x="1809134" y="1338518"/>
                  </a:lnTo>
                  <a:lnTo>
                    <a:pt x="1833397" y="1387079"/>
                  </a:lnTo>
                  <a:lnTo>
                    <a:pt x="1858682" y="1433588"/>
                  </a:lnTo>
                  <a:lnTo>
                    <a:pt x="1885281" y="1476931"/>
                  </a:lnTo>
                  <a:lnTo>
                    <a:pt x="1913484" y="1515996"/>
                  </a:lnTo>
                  <a:lnTo>
                    <a:pt x="1943582" y="1549667"/>
                  </a:lnTo>
                  <a:lnTo>
                    <a:pt x="1975865" y="1576831"/>
                  </a:lnTo>
                  <a:lnTo>
                    <a:pt x="2016522" y="1603084"/>
                  </a:lnTo>
                  <a:lnTo>
                    <a:pt x="2060028" y="1626702"/>
                  </a:lnTo>
                  <a:lnTo>
                    <a:pt x="2105943" y="1647465"/>
                  </a:lnTo>
                  <a:lnTo>
                    <a:pt x="2153825" y="1665153"/>
                  </a:lnTo>
                  <a:lnTo>
                    <a:pt x="2203233" y="1679544"/>
                  </a:lnTo>
                  <a:lnTo>
                    <a:pt x="2253726" y="1690417"/>
                  </a:lnTo>
                  <a:lnTo>
                    <a:pt x="2304861" y="1697552"/>
                  </a:lnTo>
                  <a:lnTo>
                    <a:pt x="2356198" y="1700727"/>
                  </a:lnTo>
                  <a:lnTo>
                    <a:pt x="2407294" y="1699722"/>
                  </a:lnTo>
                  <a:lnTo>
                    <a:pt x="2457710" y="1694315"/>
                  </a:lnTo>
                  <a:lnTo>
                    <a:pt x="2507003" y="1684287"/>
                  </a:lnTo>
                  <a:lnTo>
                    <a:pt x="2554732" y="1669414"/>
                  </a:lnTo>
                  <a:lnTo>
                    <a:pt x="2592142" y="1654137"/>
                  </a:lnTo>
                  <a:lnTo>
                    <a:pt x="2629525" y="1636106"/>
                  </a:lnTo>
                  <a:lnTo>
                    <a:pt x="2666849" y="1615342"/>
                  </a:lnTo>
                  <a:lnTo>
                    <a:pt x="2704083" y="1591864"/>
                  </a:lnTo>
                  <a:lnTo>
                    <a:pt x="2741196" y="1565693"/>
                  </a:lnTo>
                  <a:lnTo>
                    <a:pt x="2778156" y="1536849"/>
                  </a:lnTo>
                  <a:lnTo>
                    <a:pt x="2814933" y="1505351"/>
                  </a:lnTo>
                  <a:lnTo>
                    <a:pt x="2851495" y="1471221"/>
                  </a:lnTo>
                  <a:lnTo>
                    <a:pt x="2887811" y="1434478"/>
                  </a:lnTo>
                  <a:lnTo>
                    <a:pt x="2923850" y="1395142"/>
                  </a:lnTo>
                  <a:lnTo>
                    <a:pt x="2959581" y="1353233"/>
                  </a:lnTo>
                  <a:lnTo>
                    <a:pt x="2994972" y="1308771"/>
                  </a:lnTo>
                  <a:lnTo>
                    <a:pt x="3029993" y="1261777"/>
                  </a:lnTo>
                  <a:lnTo>
                    <a:pt x="3064613" y="1212270"/>
                  </a:lnTo>
                  <a:lnTo>
                    <a:pt x="3098800" y="1160271"/>
                  </a:lnTo>
                  <a:lnTo>
                    <a:pt x="3118595" y="1126444"/>
                  </a:lnTo>
                  <a:lnTo>
                    <a:pt x="3137317" y="1089083"/>
                  </a:lnTo>
                  <a:lnTo>
                    <a:pt x="3155097" y="1048546"/>
                  </a:lnTo>
                  <a:lnTo>
                    <a:pt x="3172066" y="1005187"/>
                  </a:lnTo>
                  <a:lnTo>
                    <a:pt x="3188355" y="959362"/>
                  </a:lnTo>
                  <a:lnTo>
                    <a:pt x="3204095" y="911426"/>
                  </a:lnTo>
                  <a:lnTo>
                    <a:pt x="3219418" y="861735"/>
                  </a:lnTo>
                  <a:lnTo>
                    <a:pt x="3234455" y="810644"/>
                  </a:lnTo>
                  <a:lnTo>
                    <a:pt x="3249336" y="758509"/>
                  </a:lnTo>
                  <a:lnTo>
                    <a:pt x="3264194" y="705685"/>
                  </a:lnTo>
                  <a:lnTo>
                    <a:pt x="3279159" y="652527"/>
                  </a:lnTo>
                  <a:lnTo>
                    <a:pt x="3294363" y="599392"/>
                  </a:lnTo>
                  <a:lnTo>
                    <a:pt x="3309936" y="546635"/>
                  </a:lnTo>
                  <a:lnTo>
                    <a:pt x="3326010" y="494610"/>
                  </a:lnTo>
                  <a:lnTo>
                    <a:pt x="3342716" y="443675"/>
                  </a:lnTo>
                  <a:lnTo>
                    <a:pt x="3360185" y="394183"/>
                  </a:lnTo>
                  <a:lnTo>
                    <a:pt x="3378549" y="346490"/>
                  </a:lnTo>
                  <a:lnTo>
                    <a:pt x="3397938" y="300953"/>
                  </a:lnTo>
                  <a:lnTo>
                    <a:pt x="3418484" y="257926"/>
                  </a:lnTo>
                  <a:lnTo>
                    <a:pt x="3440318" y="217765"/>
                  </a:lnTo>
                  <a:lnTo>
                    <a:pt x="3463571" y="180825"/>
                  </a:lnTo>
                  <a:lnTo>
                    <a:pt x="3488374" y="147462"/>
                  </a:lnTo>
                  <a:lnTo>
                    <a:pt x="3514859" y="118032"/>
                  </a:lnTo>
                  <a:lnTo>
                    <a:pt x="3573399" y="72389"/>
                  </a:lnTo>
                  <a:lnTo>
                    <a:pt x="3607280" y="54862"/>
                  </a:lnTo>
                  <a:lnTo>
                    <a:pt x="3643670" y="39842"/>
                  </a:lnTo>
                  <a:lnTo>
                    <a:pt x="3682360" y="27287"/>
                  </a:lnTo>
                  <a:lnTo>
                    <a:pt x="3723146" y="17155"/>
                  </a:lnTo>
                  <a:lnTo>
                    <a:pt x="3765820" y="9403"/>
                  </a:lnTo>
                  <a:lnTo>
                    <a:pt x="3810178" y="3988"/>
                  </a:lnTo>
                  <a:lnTo>
                    <a:pt x="3856013" y="868"/>
                  </a:lnTo>
                  <a:lnTo>
                    <a:pt x="3903119" y="0"/>
                  </a:lnTo>
                  <a:lnTo>
                    <a:pt x="3951289" y="1340"/>
                  </a:lnTo>
                  <a:lnTo>
                    <a:pt x="4000319" y="4848"/>
                  </a:lnTo>
                  <a:lnTo>
                    <a:pt x="4050002" y="10479"/>
                  </a:lnTo>
                  <a:lnTo>
                    <a:pt x="4100131" y="18192"/>
                  </a:lnTo>
                  <a:lnTo>
                    <a:pt x="4150501" y="27944"/>
                  </a:lnTo>
                  <a:lnTo>
                    <a:pt x="4200906" y="39691"/>
                  </a:lnTo>
                  <a:lnTo>
                    <a:pt x="4251139" y="53392"/>
                  </a:lnTo>
                  <a:lnTo>
                    <a:pt x="4300996" y="69003"/>
                  </a:lnTo>
                  <a:lnTo>
                    <a:pt x="4350268" y="86482"/>
                  </a:lnTo>
                  <a:lnTo>
                    <a:pt x="4398752" y="105787"/>
                  </a:lnTo>
                  <a:lnTo>
                    <a:pt x="4446239" y="126874"/>
                  </a:lnTo>
                  <a:lnTo>
                    <a:pt x="4492526" y="149701"/>
                  </a:lnTo>
                  <a:lnTo>
                    <a:pt x="4537404" y="174225"/>
                  </a:lnTo>
                  <a:lnTo>
                    <a:pt x="4580669" y="200404"/>
                  </a:lnTo>
                  <a:lnTo>
                    <a:pt x="4622115" y="228195"/>
                  </a:lnTo>
                  <a:lnTo>
                    <a:pt x="4661535" y="257555"/>
                  </a:lnTo>
                  <a:lnTo>
                    <a:pt x="4691956" y="283408"/>
                  </a:lnTo>
                  <a:lnTo>
                    <a:pt x="4721865" y="312573"/>
                  </a:lnTo>
                  <a:lnTo>
                    <a:pt x="4751276" y="344816"/>
                  </a:lnTo>
                  <a:lnTo>
                    <a:pt x="4780206" y="379902"/>
                  </a:lnTo>
                  <a:lnTo>
                    <a:pt x="4808669" y="417595"/>
                  </a:lnTo>
                  <a:lnTo>
                    <a:pt x="4836682" y="457660"/>
                  </a:lnTo>
                  <a:lnTo>
                    <a:pt x="4864259" y="499861"/>
                  </a:lnTo>
                  <a:lnTo>
                    <a:pt x="4891416" y="543964"/>
                  </a:lnTo>
                  <a:lnTo>
                    <a:pt x="4918169" y="589733"/>
                  </a:lnTo>
                  <a:lnTo>
                    <a:pt x="4944533" y="636933"/>
                  </a:lnTo>
                  <a:lnTo>
                    <a:pt x="4970523" y="685328"/>
                  </a:lnTo>
                  <a:lnTo>
                    <a:pt x="4996156" y="734683"/>
                  </a:lnTo>
                  <a:lnTo>
                    <a:pt x="5021446" y="784764"/>
                  </a:lnTo>
                  <a:lnTo>
                    <a:pt x="5046410" y="835334"/>
                  </a:lnTo>
                  <a:lnTo>
                    <a:pt x="5071062" y="886158"/>
                  </a:lnTo>
                  <a:lnTo>
                    <a:pt x="5095418" y="937001"/>
                  </a:lnTo>
                  <a:lnTo>
                    <a:pt x="5119494" y="987628"/>
                  </a:lnTo>
                  <a:lnTo>
                    <a:pt x="5143304" y="1037804"/>
                  </a:lnTo>
                  <a:lnTo>
                    <a:pt x="5166866" y="1087293"/>
                  </a:lnTo>
                  <a:lnTo>
                    <a:pt x="5190193" y="1135859"/>
                  </a:lnTo>
                  <a:lnTo>
                    <a:pt x="5213302" y="1183269"/>
                  </a:lnTo>
                  <a:lnTo>
                    <a:pt x="5236208" y="1229285"/>
                  </a:lnTo>
                  <a:lnTo>
                    <a:pt x="5258927" y="1273674"/>
                  </a:lnTo>
                  <a:lnTo>
                    <a:pt x="5281473" y="1316199"/>
                  </a:lnTo>
                  <a:lnTo>
                    <a:pt x="5303863" y="1356626"/>
                  </a:lnTo>
                  <a:lnTo>
                    <a:pt x="5326113" y="1394719"/>
                  </a:lnTo>
                  <a:lnTo>
                    <a:pt x="5348236" y="1430243"/>
                  </a:lnTo>
                  <a:lnTo>
                    <a:pt x="5370250" y="1462962"/>
                  </a:lnTo>
                  <a:lnTo>
                    <a:pt x="5414010" y="1519046"/>
                  </a:lnTo>
                  <a:lnTo>
                    <a:pt x="5458971" y="1567186"/>
                  </a:lnTo>
                  <a:lnTo>
                    <a:pt x="5500791" y="1606489"/>
                  </a:lnTo>
                  <a:lnTo>
                    <a:pt x="5540052" y="1637918"/>
                  </a:lnTo>
                  <a:lnTo>
                    <a:pt x="5577336" y="1662434"/>
                  </a:lnTo>
                  <a:lnTo>
                    <a:pt x="5613226" y="1680998"/>
                  </a:lnTo>
                  <a:lnTo>
                    <a:pt x="5683154" y="1704117"/>
                  </a:lnTo>
                  <a:lnTo>
                    <a:pt x="5754498" y="1714967"/>
                  </a:lnTo>
                  <a:lnTo>
                    <a:pt x="5831917" y="1721238"/>
                  </a:lnTo>
                  <a:lnTo>
                    <a:pt x="5874362" y="1725060"/>
                  </a:lnTo>
                  <a:lnTo>
                    <a:pt x="5920073" y="1730621"/>
                  </a:lnTo>
                  <a:lnTo>
                    <a:pt x="5969634" y="1738883"/>
                  </a:lnTo>
                  <a:lnTo>
                    <a:pt x="6012188" y="1745935"/>
                  </a:lnTo>
                  <a:lnTo>
                    <a:pt x="6059024" y="1751774"/>
                  </a:lnTo>
                  <a:lnTo>
                    <a:pt x="6109493" y="1756543"/>
                  </a:lnTo>
                  <a:lnTo>
                    <a:pt x="6162946" y="1760385"/>
                  </a:lnTo>
                  <a:lnTo>
                    <a:pt x="6218734" y="1763443"/>
                  </a:lnTo>
                  <a:lnTo>
                    <a:pt x="6276208" y="1765859"/>
                  </a:lnTo>
                  <a:lnTo>
                    <a:pt x="6334718" y="1767776"/>
                  </a:lnTo>
                  <a:lnTo>
                    <a:pt x="6393615" y="1769336"/>
                  </a:lnTo>
                  <a:lnTo>
                    <a:pt x="6452250" y="1770681"/>
                  </a:lnTo>
                  <a:lnTo>
                    <a:pt x="6509974" y="1771955"/>
                  </a:lnTo>
                  <a:lnTo>
                    <a:pt x="6566137" y="1773299"/>
                  </a:lnTo>
                  <a:lnTo>
                    <a:pt x="6620091" y="1774857"/>
                  </a:lnTo>
                  <a:lnTo>
                    <a:pt x="6671185" y="1776771"/>
                  </a:lnTo>
                  <a:lnTo>
                    <a:pt x="6718771" y="1779184"/>
                  </a:lnTo>
                  <a:lnTo>
                    <a:pt x="6762200" y="1782237"/>
                  </a:lnTo>
                  <a:lnTo>
                    <a:pt x="6800821" y="1786074"/>
                  </a:lnTo>
                  <a:lnTo>
                    <a:pt x="6833987" y="1790837"/>
                  </a:lnTo>
                  <a:lnTo>
                    <a:pt x="6861048" y="1796668"/>
                  </a:lnTo>
                </a:path>
              </a:pathLst>
            </a:custGeom>
            <a:ln w="38100">
              <a:solidFill>
                <a:srgbClr val="2E4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6272" y="3553967"/>
              <a:ext cx="182879" cy="1828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5903" y="2642616"/>
              <a:ext cx="182880" cy="1828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8311" y="4440936"/>
              <a:ext cx="182880" cy="18288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62450" y="2260803"/>
            <a:ext cx="476884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20" dirty="0">
                <a:latin typeface="Arial MT"/>
                <a:cs typeface="Arial MT"/>
              </a:rPr>
              <a:t>2019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28189" y="3184905"/>
            <a:ext cx="476884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20" dirty="0">
                <a:latin typeface="Arial MT"/>
                <a:cs typeface="Arial MT"/>
              </a:rPr>
              <a:t>2014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2755392"/>
            <a:ext cx="182879" cy="18288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059171" y="2447289"/>
            <a:ext cx="11880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 MT"/>
                <a:cs typeface="Arial MT"/>
              </a:rPr>
              <a:t>2020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(Covid)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9486" y="1605534"/>
            <a:ext cx="1416914" cy="2786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65760">
              <a:lnSpc>
                <a:spcPct val="101099"/>
              </a:lnSpc>
              <a:spcBef>
                <a:spcPts val="75"/>
              </a:spcBef>
            </a:pPr>
            <a:r>
              <a:rPr lang="zh-CN" altLang="en-US" sz="1800" dirty="0">
                <a:latin typeface="Calibri"/>
                <a:cs typeface="Calibri"/>
              </a:rPr>
              <a:t>新聞消費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82816" y="1840229"/>
            <a:ext cx="4989830" cy="24994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5895">
              <a:lnSpc>
                <a:spcPct val="100299"/>
              </a:lnSpc>
              <a:spcBef>
                <a:spcPts val="90"/>
              </a:spcBef>
            </a:pP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人們目前對新聞的消費（包括頻率、花費的時間和內容的深度）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明顯低於</a:t>
            </a:r>
            <a:r>
              <a:rPr lang="en-US" altLang="zh-TW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2014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年和</a:t>
            </a:r>
            <a:r>
              <a:rPr lang="en-US" altLang="zh-TW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2019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，但在一系列重大社會事件之後，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許多人發現自己對新聞變得更加關注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 </a:t>
            </a:r>
            <a:endParaRPr lang="en-HK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700" marR="175895">
              <a:lnSpc>
                <a:spcPct val="100299"/>
              </a:lnSpc>
              <a:spcBef>
                <a:spcPts val="90"/>
              </a:spcBef>
            </a:pPr>
            <a:endParaRPr lang="en-HK" sz="1600" i="1" spc="-20" dirty="0">
              <a:latin typeface="Arial"/>
              <a:cs typeface="Arial"/>
            </a:endParaRPr>
          </a:p>
          <a:p>
            <a:pPr marL="12700" marR="175895">
              <a:lnSpc>
                <a:spcPct val="100299"/>
              </a:lnSpc>
              <a:spcBef>
                <a:spcPts val="90"/>
              </a:spcBef>
            </a:pPr>
            <a:r>
              <a:rPr sz="1600" i="1" spc="-20" dirty="0">
                <a:latin typeface="Arial"/>
                <a:cs typeface="Arial"/>
              </a:rPr>
              <a:t>“2018-</a:t>
            </a:r>
            <a:r>
              <a:rPr sz="1600" i="1" spc="-10" dirty="0">
                <a:latin typeface="Arial"/>
                <a:cs typeface="Arial"/>
              </a:rPr>
              <a:t>19</a:t>
            </a:r>
            <a:r>
              <a:rPr sz="1700" spc="-110" dirty="0">
                <a:latin typeface="Microsoft JhengHei"/>
                <a:cs typeface="Microsoft JhengHei"/>
              </a:rPr>
              <a:t>時會主動去看新聞，自己裝</a:t>
            </a:r>
            <a:r>
              <a:rPr sz="1600" i="1" spc="-20" dirty="0">
                <a:latin typeface="Arial"/>
                <a:cs typeface="Arial"/>
              </a:rPr>
              <a:t>Apps</a:t>
            </a:r>
            <a:r>
              <a:rPr sz="1700" spc="-105" dirty="0">
                <a:latin typeface="Microsoft JhengHei"/>
                <a:cs typeface="Microsoft JhengHei"/>
              </a:rPr>
              <a:t>看。現在</a:t>
            </a:r>
            <a:r>
              <a:rPr sz="1700" spc="-114" dirty="0">
                <a:latin typeface="Microsoft JhengHei"/>
                <a:cs typeface="Microsoft JhengHei"/>
              </a:rPr>
              <a:t>蘋果也沒有了，所以看</a:t>
            </a:r>
            <a:r>
              <a:rPr sz="1600" i="1" spc="-25" dirty="0">
                <a:latin typeface="Arial"/>
                <a:cs typeface="Arial"/>
              </a:rPr>
              <a:t>IG</a:t>
            </a:r>
            <a:r>
              <a:rPr sz="1700" spc="-110" dirty="0">
                <a:latin typeface="Microsoft JhengHei"/>
                <a:cs typeface="Microsoft JhengHei"/>
              </a:rPr>
              <a:t>、</a:t>
            </a:r>
            <a:r>
              <a:rPr sz="1600" i="1" dirty="0">
                <a:latin typeface="Arial"/>
                <a:cs typeface="Arial"/>
              </a:rPr>
              <a:t>Social </a:t>
            </a:r>
            <a:r>
              <a:rPr sz="1600" i="1" spc="-10" dirty="0">
                <a:latin typeface="Arial"/>
                <a:cs typeface="Arial"/>
              </a:rPr>
              <a:t>Media</a:t>
            </a:r>
            <a:r>
              <a:rPr sz="1700" spc="-95" dirty="0">
                <a:latin typeface="Microsoft JhengHei"/>
                <a:cs typeface="Microsoft JhengHei"/>
              </a:rPr>
              <a:t>就可以，</a:t>
            </a:r>
            <a:r>
              <a:rPr sz="1700" spc="-114" dirty="0">
                <a:latin typeface="Microsoft JhengHei"/>
                <a:cs typeface="Microsoft JhengHei"/>
              </a:rPr>
              <a:t>不需要再裝多一個</a:t>
            </a:r>
            <a:r>
              <a:rPr sz="1600" i="1" spc="-10" dirty="0">
                <a:latin typeface="Arial"/>
                <a:cs typeface="Arial"/>
              </a:rPr>
              <a:t>Apps</a:t>
            </a:r>
            <a:r>
              <a:rPr sz="1700" spc="-125" dirty="0">
                <a:latin typeface="Microsoft JhengHei"/>
                <a:cs typeface="Microsoft JhengHei"/>
              </a:rPr>
              <a:t>來看。</a:t>
            </a:r>
            <a:r>
              <a:rPr sz="1600" i="1" spc="2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  <a:p>
            <a:pPr marL="144780">
              <a:lnSpc>
                <a:spcPct val="100000"/>
              </a:lnSpc>
              <a:spcBef>
                <a:spcPts val="610"/>
              </a:spcBef>
            </a:pPr>
            <a:r>
              <a:rPr sz="1600" spc="-20" dirty="0">
                <a:latin typeface="Arial MT"/>
                <a:cs typeface="Arial MT"/>
              </a:rPr>
              <a:t>2023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86400" y="4918458"/>
            <a:ext cx="6428105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新聞習慣現在已經穩定下來。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大多數人不認為在不久的將來新聞使用量會有明顯的上升或下降。</a:t>
            </a:r>
            <a:endParaRPr sz="1800" dirty="0"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  <a:p>
            <a:pPr marL="2272665">
              <a:lnSpc>
                <a:spcPts val="1980"/>
              </a:lnSpc>
              <a:spcBef>
                <a:spcPts val="969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25" dirty="0">
                <a:latin typeface="Microsoft JhengHei"/>
                <a:cs typeface="Microsoft JhengHei"/>
              </a:rPr>
              <a:t>假若沒有大事發生，會維持現狀；我現在已經</a:t>
            </a:r>
            <a:endParaRPr sz="1700" dirty="0">
              <a:latin typeface="Microsoft JhengHei"/>
              <a:cs typeface="Microsoft JhengHei"/>
            </a:endParaRPr>
          </a:p>
          <a:p>
            <a:pPr marL="2272665">
              <a:lnSpc>
                <a:spcPts val="1980"/>
              </a:lnSpc>
            </a:pPr>
            <a:r>
              <a:rPr sz="1700" spc="-95" dirty="0">
                <a:latin typeface="Microsoft JhengHei"/>
                <a:cs typeface="Microsoft JhengHei"/>
              </a:rPr>
              <a:t>少看了， </a:t>
            </a:r>
            <a:r>
              <a:rPr sz="1600" i="1" spc="-10" dirty="0">
                <a:latin typeface="Arial"/>
                <a:cs typeface="Arial"/>
              </a:rPr>
              <a:t>5</a:t>
            </a:r>
            <a:r>
              <a:rPr sz="1700" spc="-114" dirty="0">
                <a:latin typeface="Microsoft JhengHei"/>
                <a:cs typeface="Microsoft JhengHei"/>
              </a:rPr>
              <a:t>年後也是差不多。</a:t>
            </a:r>
            <a:r>
              <a:rPr sz="1600" i="1" spc="2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279019"/>
            <a:ext cx="5378450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spc="-10" dirty="0">
                <a:solidFill>
                  <a:schemeClr val="tx1"/>
                </a:solidFill>
              </a:rPr>
              <a:t>新聞的角色</a:t>
            </a:r>
            <a:r>
              <a:rPr lang="en-US" altLang="zh-CN" b="1" spc="-10" dirty="0">
                <a:solidFill>
                  <a:schemeClr val="tx1"/>
                </a:solidFill>
              </a:rPr>
              <a:t>——</a:t>
            </a:r>
            <a:r>
              <a:rPr lang="zh-CN" altLang="en-US" b="1" spc="-10" dirty="0">
                <a:solidFill>
                  <a:schemeClr val="tx1"/>
                </a:solidFill>
              </a:rPr>
              <a:t>個人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863" y="1008324"/>
            <a:ext cx="10988040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</a:rPr>
              <a:t>人們有興趣保持消息靈通，因為這有助於他們在日常生活和工作中做出更好的決策。</a:t>
            </a:r>
            <a:endParaRPr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863" y="1588008"/>
            <a:ext cx="5669280" cy="4572000"/>
          </a:xfrm>
          <a:custGeom>
            <a:avLst/>
            <a:gdLst/>
            <a:ahLst/>
            <a:cxnLst/>
            <a:rect l="l" t="t" r="r" b="b"/>
            <a:pathLst>
              <a:path w="5669280" h="4572000">
                <a:moveTo>
                  <a:pt x="5669280" y="0"/>
                </a:moveTo>
                <a:lnTo>
                  <a:pt x="0" y="0"/>
                </a:lnTo>
                <a:lnTo>
                  <a:pt x="0" y="4572000"/>
                </a:lnTo>
                <a:lnTo>
                  <a:pt x="5669280" y="4572000"/>
                </a:lnTo>
                <a:lnTo>
                  <a:pt x="5669280" y="0"/>
                </a:lnTo>
                <a:close/>
              </a:path>
            </a:pathLst>
          </a:custGeom>
          <a:solidFill>
            <a:srgbClr val="D3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2820" y="2527757"/>
            <a:ext cx="53403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 b="1" spc="-10" dirty="0">
                <a:latin typeface="Arial"/>
                <a:cs typeface="Arial"/>
              </a:rPr>
              <a:t>個人需求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5656" y="2829116"/>
            <a:ext cx="499618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5" dirty="0">
                <a:latin typeface="Microsoft JhengHei"/>
                <a:cs typeface="Microsoft JhengHei"/>
              </a:rPr>
              <a:t>戰爭好像是很遙遠，但它會影響油價、原材料的供應，</a:t>
            </a:r>
            <a:endParaRPr sz="1700" dirty="0">
              <a:latin typeface="Microsoft JhengHei"/>
              <a:cs typeface="Microsoft JhengHei"/>
            </a:endParaRPr>
          </a:p>
          <a:p>
            <a:pPr marL="12700">
              <a:lnSpc>
                <a:spcPts val="1980"/>
              </a:lnSpc>
            </a:pPr>
            <a:r>
              <a:rPr sz="1700" spc="-110" dirty="0">
                <a:latin typeface="Microsoft JhengHei"/>
                <a:cs typeface="Microsoft JhengHei"/>
              </a:rPr>
              <a:t>最終會影響到自己</a:t>
            </a:r>
            <a:r>
              <a:rPr sz="1600" i="1" dirty="0">
                <a:latin typeface="Arial"/>
                <a:cs typeface="Arial"/>
              </a:rPr>
              <a:t>…</a:t>
            </a:r>
            <a:r>
              <a:rPr sz="1700" spc="-135" dirty="0">
                <a:latin typeface="Microsoft JhengHei"/>
                <a:cs typeface="Microsoft JhengHei"/>
              </a:rPr>
              <a:t>最簡單，可能米會貴了。</a:t>
            </a:r>
            <a:r>
              <a:rPr sz="1600" i="1" spc="-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6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437" y="4712731"/>
            <a:ext cx="10280650" cy="2705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982970">
              <a:lnSpc>
                <a:spcPts val="1955"/>
              </a:lnSpc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20" dirty="0">
                <a:latin typeface="Microsoft JhengHei"/>
                <a:cs typeface="Microsoft JhengHei"/>
              </a:rPr>
              <a:t>我是做測量估價，所以要常看着市場</a:t>
            </a:r>
            <a:r>
              <a:rPr sz="1600" i="1" spc="23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71419" y="1877186"/>
            <a:ext cx="589280" cy="601345"/>
            <a:chOff x="2971419" y="1877186"/>
            <a:chExt cx="589280" cy="601345"/>
          </a:xfrm>
        </p:grpSpPr>
        <p:sp>
          <p:nvSpPr>
            <p:cNvPr id="10" name="object 10"/>
            <p:cNvSpPr/>
            <p:nvPr/>
          </p:nvSpPr>
          <p:spPr>
            <a:xfrm>
              <a:off x="2996184" y="2106167"/>
              <a:ext cx="445134" cy="350520"/>
            </a:xfrm>
            <a:custGeom>
              <a:avLst/>
              <a:gdLst/>
              <a:ahLst/>
              <a:cxnLst/>
              <a:rect l="l" t="t" r="r" b="b"/>
              <a:pathLst>
                <a:path w="445135" h="350519">
                  <a:moveTo>
                    <a:pt x="347471" y="253746"/>
                  </a:moveTo>
                  <a:lnTo>
                    <a:pt x="384810" y="289560"/>
                  </a:lnTo>
                  <a:lnTo>
                    <a:pt x="445007" y="216408"/>
                  </a:lnTo>
                </a:path>
                <a:path w="445135" h="350519">
                  <a:moveTo>
                    <a:pt x="82296" y="134112"/>
                  </a:moveTo>
                  <a:lnTo>
                    <a:pt x="118872" y="206248"/>
                  </a:lnTo>
                  <a:lnTo>
                    <a:pt x="82296" y="350520"/>
                  </a:lnTo>
                </a:path>
                <a:path w="445135" h="350519">
                  <a:moveTo>
                    <a:pt x="228600" y="134112"/>
                  </a:moveTo>
                  <a:lnTo>
                    <a:pt x="192024" y="206248"/>
                  </a:lnTo>
                  <a:lnTo>
                    <a:pt x="228600" y="350520"/>
                  </a:lnTo>
                </a:path>
                <a:path w="445135" h="350519">
                  <a:moveTo>
                    <a:pt x="304800" y="0"/>
                  </a:moveTo>
                  <a:lnTo>
                    <a:pt x="269240" y="152400"/>
                  </a:lnTo>
                  <a:lnTo>
                    <a:pt x="153797" y="96012"/>
                  </a:lnTo>
                  <a:lnTo>
                    <a:pt x="38481" y="152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2E4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5363" y="2279522"/>
              <a:ext cx="189737" cy="18668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80944" y="1886711"/>
              <a:ext cx="570230" cy="582295"/>
            </a:xfrm>
            <a:custGeom>
              <a:avLst/>
              <a:gdLst/>
              <a:ahLst/>
              <a:cxnLst/>
              <a:rect l="l" t="t" r="r" b="b"/>
              <a:pathLst>
                <a:path w="570229" h="582294">
                  <a:moveTo>
                    <a:pt x="170687" y="316229"/>
                  </a:moveTo>
                  <a:lnTo>
                    <a:pt x="226635" y="260282"/>
                  </a:lnTo>
                  <a:lnTo>
                    <a:pt x="255365" y="231552"/>
                  </a:lnTo>
                  <a:lnTo>
                    <a:pt x="265949" y="220968"/>
                  </a:lnTo>
                  <a:lnTo>
                    <a:pt x="267462" y="219455"/>
                  </a:lnTo>
                  <a:lnTo>
                    <a:pt x="351383" y="219455"/>
                  </a:lnTo>
                  <a:lnTo>
                    <a:pt x="394477" y="219455"/>
                  </a:lnTo>
                  <a:lnTo>
                    <a:pt x="410354" y="219455"/>
                  </a:lnTo>
                  <a:lnTo>
                    <a:pt x="412622" y="219455"/>
                  </a:lnTo>
                  <a:lnTo>
                    <a:pt x="462686" y="227382"/>
                  </a:lnTo>
                  <a:lnTo>
                    <a:pt x="505922" y="249525"/>
                  </a:lnTo>
                  <a:lnTo>
                    <a:pt x="539861" y="283427"/>
                  </a:lnTo>
                  <a:lnTo>
                    <a:pt x="562035" y="326631"/>
                  </a:lnTo>
                  <a:lnTo>
                    <a:pt x="569976" y="376682"/>
                  </a:lnTo>
                  <a:lnTo>
                    <a:pt x="569976" y="495478"/>
                  </a:lnTo>
                  <a:lnTo>
                    <a:pt x="569976" y="556482"/>
                  </a:lnTo>
                  <a:lnTo>
                    <a:pt x="569976" y="578957"/>
                  </a:lnTo>
                  <a:lnTo>
                    <a:pt x="569976" y="582167"/>
                  </a:lnTo>
                </a:path>
                <a:path w="570229" h="582294">
                  <a:moveTo>
                    <a:pt x="170687" y="316991"/>
                  </a:moveTo>
                  <a:lnTo>
                    <a:pt x="73151" y="219455"/>
                  </a:lnTo>
                  <a:lnTo>
                    <a:pt x="0" y="219455"/>
                  </a:lnTo>
                </a:path>
                <a:path w="570229" h="582294">
                  <a:moveTo>
                    <a:pt x="268224" y="146303"/>
                  </a:moveTo>
                  <a:lnTo>
                    <a:pt x="268224" y="219455"/>
                  </a:lnTo>
                </a:path>
                <a:path w="570229" h="582294">
                  <a:moveTo>
                    <a:pt x="73151" y="146303"/>
                  </a:moveTo>
                  <a:lnTo>
                    <a:pt x="73151" y="219455"/>
                  </a:lnTo>
                </a:path>
                <a:path w="570229" h="582294">
                  <a:moveTo>
                    <a:pt x="304800" y="0"/>
                  </a:moveTo>
                  <a:lnTo>
                    <a:pt x="304800" y="28193"/>
                  </a:lnTo>
                  <a:lnTo>
                    <a:pt x="304800" y="42671"/>
                  </a:lnTo>
                  <a:lnTo>
                    <a:pt x="304800" y="48005"/>
                  </a:lnTo>
                  <a:lnTo>
                    <a:pt x="304800" y="48767"/>
                  </a:lnTo>
                  <a:lnTo>
                    <a:pt x="297874" y="90806"/>
                  </a:lnTo>
                  <a:lnTo>
                    <a:pt x="278660" y="127577"/>
                  </a:lnTo>
                  <a:lnTo>
                    <a:pt x="249497" y="156740"/>
                  </a:lnTo>
                  <a:lnTo>
                    <a:pt x="212726" y="175954"/>
                  </a:lnTo>
                  <a:lnTo>
                    <a:pt x="170687" y="182879"/>
                  </a:lnTo>
                  <a:lnTo>
                    <a:pt x="128649" y="175954"/>
                  </a:lnTo>
                  <a:lnTo>
                    <a:pt x="91878" y="156740"/>
                  </a:lnTo>
                  <a:lnTo>
                    <a:pt x="62715" y="127577"/>
                  </a:lnTo>
                  <a:lnTo>
                    <a:pt x="43501" y="90806"/>
                  </a:lnTo>
                  <a:lnTo>
                    <a:pt x="36575" y="48767"/>
                  </a:lnTo>
                  <a:lnTo>
                    <a:pt x="36575" y="20574"/>
                  </a:lnTo>
                  <a:lnTo>
                    <a:pt x="36575" y="6096"/>
                  </a:lnTo>
                  <a:lnTo>
                    <a:pt x="36575" y="762"/>
                  </a:lnTo>
                  <a:lnTo>
                    <a:pt x="36575" y="0"/>
                  </a:lnTo>
                </a:path>
                <a:path w="570229" h="582294">
                  <a:moveTo>
                    <a:pt x="134112" y="426720"/>
                  </a:moveTo>
                  <a:lnTo>
                    <a:pt x="207263" y="426720"/>
                  </a:lnTo>
                </a:path>
                <a:path w="570229" h="582294">
                  <a:moveTo>
                    <a:pt x="146304" y="39624"/>
                  </a:moveTo>
                  <a:lnTo>
                    <a:pt x="195072" y="39624"/>
                  </a:lnTo>
                </a:path>
                <a:path w="570229" h="582294">
                  <a:moveTo>
                    <a:pt x="109728" y="88391"/>
                  </a:moveTo>
                  <a:lnTo>
                    <a:pt x="123967" y="92392"/>
                  </a:lnTo>
                  <a:lnTo>
                    <a:pt x="139065" y="95250"/>
                  </a:lnTo>
                  <a:lnTo>
                    <a:pt x="154733" y="96964"/>
                  </a:lnTo>
                  <a:lnTo>
                    <a:pt x="170687" y="97536"/>
                  </a:lnTo>
                  <a:lnTo>
                    <a:pt x="186642" y="96964"/>
                  </a:lnTo>
                  <a:lnTo>
                    <a:pt x="202311" y="95250"/>
                  </a:lnTo>
                  <a:lnTo>
                    <a:pt x="217408" y="92392"/>
                  </a:lnTo>
                  <a:lnTo>
                    <a:pt x="231648" y="88391"/>
                  </a:lnTo>
                </a:path>
              </a:pathLst>
            </a:custGeom>
            <a:ln w="19050">
              <a:solidFill>
                <a:srgbClr val="2E4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27248" y="3874008"/>
            <a:ext cx="498157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5" dirty="0">
                <a:latin typeface="Microsoft JhengHei"/>
                <a:cs typeface="Microsoft JhengHei"/>
              </a:rPr>
              <a:t>我是家庭主婦，時間比較多，只需要照顧小孩。我就純</a:t>
            </a:r>
            <a:endParaRPr sz="1700" dirty="0">
              <a:latin typeface="Microsoft JhengHei"/>
              <a:cs typeface="Microsoft JhengHei"/>
            </a:endParaRPr>
          </a:p>
          <a:p>
            <a:pPr marL="12700">
              <a:lnSpc>
                <a:spcPts val="1980"/>
              </a:lnSpc>
            </a:pPr>
            <a:r>
              <a:rPr sz="1700" spc="-114" dirty="0">
                <a:latin typeface="Microsoft JhengHei"/>
                <a:cs typeface="Microsoft JhengHei"/>
              </a:rPr>
              <a:t>粹是因為八卦的原因看新聞。</a:t>
            </a:r>
            <a:r>
              <a:rPr sz="1600" i="1" spc="2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88C830-0361-46C5-8A6D-9AD913968AAA}"/>
              </a:ext>
            </a:extLst>
          </p:cNvPr>
          <p:cNvSpPr txBox="1"/>
          <p:nvPr/>
        </p:nvSpPr>
        <p:spPr>
          <a:xfrm>
            <a:off x="572820" y="3124200"/>
            <a:ext cx="54469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+mn-ea"/>
                <a:ea typeface="+mn-ea"/>
              </a:rPr>
              <a:t>日常生活中的決策：</a:t>
            </a:r>
            <a:r>
              <a:rPr lang="zh-TW" altLang="en-US" sz="1600" dirty="0">
                <a:latin typeface="+mn-ea"/>
                <a:ea typeface="+mn-ea"/>
              </a:rPr>
              <a:t>有助於個人成長和在日常生活中作出更好的決策，例如避開交通堵塞、識別危險區域或選擇食物。</a:t>
            </a:r>
            <a:endParaRPr lang="en-HK" altLang="zh-TW" sz="160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160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+mn-ea"/>
                <a:ea typeface="+mn-ea"/>
              </a:rPr>
              <a:t>與業務相關：</a:t>
            </a:r>
            <a:r>
              <a:rPr lang="zh-TW" altLang="en-US" sz="1600" dirty="0">
                <a:latin typeface="+mn-ea"/>
                <a:ea typeface="+mn-ea"/>
              </a:rPr>
              <a:t>了解行業發展和市場趨勢，以供工作或投資之用。</a:t>
            </a:r>
            <a:endParaRPr lang="en-HK" altLang="zh-TW" sz="160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160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+mn-ea"/>
                <a:ea typeface="+mn-ea"/>
              </a:rPr>
              <a:t>娛樂：</a:t>
            </a:r>
            <a:r>
              <a:rPr lang="zh-TW" altLang="en-US" sz="1600" dirty="0">
                <a:latin typeface="+mn-ea"/>
                <a:ea typeface="+mn-ea"/>
              </a:rPr>
              <a:t>幫助消磨時間，甚至帶來刺激。</a:t>
            </a:r>
            <a:endParaRPr lang="en-HK" altLang="zh-TW" sz="160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160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+mn-ea"/>
                <a:ea typeface="+mn-ea"/>
              </a:rPr>
              <a:t>（少數提到）</a:t>
            </a:r>
            <a:r>
              <a:rPr lang="zh-TW" altLang="en-US" sz="1600" dirty="0">
                <a:latin typeface="+mn-ea"/>
                <a:ea typeface="+mn-ea"/>
              </a:rPr>
              <a:t>獲取知識：從新聞紀錄片中學習重要</a:t>
            </a:r>
            <a:r>
              <a:rPr lang="zh-CN" altLang="en-US" sz="1600" dirty="0">
                <a:latin typeface="+mn-ea"/>
                <a:ea typeface="+mn-ea"/>
              </a:rPr>
              <a:t>話題</a:t>
            </a:r>
            <a:r>
              <a:rPr lang="zh-TW" altLang="en-US" sz="1600" dirty="0">
                <a:latin typeface="+mn-ea"/>
                <a:ea typeface="+mn-ea"/>
              </a:rPr>
              <a:t>。</a:t>
            </a:r>
          </a:p>
          <a:p>
            <a:endParaRPr lang="en-HK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279019"/>
            <a:ext cx="4866640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spc="-10" dirty="0">
                <a:solidFill>
                  <a:schemeClr val="tx1"/>
                </a:solidFill>
              </a:rPr>
              <a:t>新聞的角色</a:t>
            </a:r>
            <a:r>
              <a:rPr lang="en-US" altLang="zh-CN" b="1" spc="-10" dirty="0">
                <a:solidFill>
                  <a:schemeClr val="tx1"/>
                </a:solidFill>
              </a:rPr>
              <a:t>——</a:t>
            </a:r>
            <a:r>
              <a:rPr lang="zh-CN" altLang="en-US" b="1" spc="-10" dirty="0">
                <a:solidFill>
                  <a:schemeClr val="tx1"/>
                </a:solidFill>
              </a:rPr>
              <a:t>社會</a:t>
            </a:r>
            <a:endParaRPr b="1"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138" y="957176"/>
            <a:ext cx="1069276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</a:rPr>
              <a:t>對於大多數受訪者來說，及時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了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</a:rPr>
              <a:t>解新聞具有重要的社交功能。它是一個開啟對話的起點，也是展示關懷的一種方式。</a:t>
            </a:r>
            <a:endParaRPr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138" y="2058617"/>
            <a:ext cx="5669280" cy="3768777"/>
          </a:xfrm>
          <a:custGeom>
            <a:avLst/>
            <a:gdLst/>
            <a:ahLst/>
            <a:cxnLst/>
            <a:rect l="l" t="t" r="r" b="b"/>
            <a:pathLst>
              <a:path w="5669280" h="4572000">
                <a:moveTo>
                  <a:pt x="5669280" y="0"/>
                </a:moveTo>
                <a:lnTo>
                  <a:pt x="0" y="0"/>
                </a:lnTo>
                <a:lnTo>
                  <a:pt x="0" y="4572000"/>
                </a:lnTo>
                <a:lnTo>
                  <a:pt x="5669280" y="4572000"/>
                </a:lnTo>
                <a:lnTo>
                  <a:pt x="5669280" y="0"/>
                </a:lnTo>
                <a:close/>
              </a:path>
            </a:pathLst>
          </a:custGeom>
          <a:solidFill>
            <a:srgbClr val="D3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5863" y="1588008"/>
            <a:ext cx="5669280" cy="380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lvl="1"/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R="2540" algn="ctr">
              <a:lnSpc>
                <a:spcPct val="100000"/>
              </a:lnSpc>
            </a:pPr>
            <a:endParaRPr lang="en-HK" altLang="zh-CN" sz="1800" b="1" spc="-10" dirty="0">
              <a:latin typeface="Arial"/>
              <a:cs typeface="Arial"/>
            </a:endParaRPr>
          </a:p>
          <a:p>
            <a:pPr marR="2540" algn="ctr">
              <a:lnSpc>
                <a:spcPct val="100000"/>
              </a:lnSpc>
            </a:pPr>
            <a:r>
              <a:rPr lang="zh-CN" altLang="en-US" sz="1800" b="1" spc="-10" dirty="0">
                <a:latin typeface="Arial"/>
                <a:cs typeface="Arial"/>
              </a:rPr>
              <a:t>社會需求</a:t>
            </a:r>
            <a:endParaRPr lang="en-HK" altLang="zh-CN" sz="1800" b="1" spc="-10" dirty="0">
              <a:latin typeface="Arial"/>
              <a:cs typeface="Arial"/>
            </a:endParaRPr>
          </a:p>
          <a:p>
            <a:pPr marR="2540" algn="ctr">
              <a:lnSpc>
                <a:spcPct val="100000"/>
              </a:lnSpc>
            </a:pPr>
            <a:endParaRPr lang="en-HK" altLang="zh-CN" sz="1800" b="1" spc="-10" dirty="0">
              <a:latin typeface="Arial"/>
              <a:cs typeface="Arial"/>
            </a:endParaRPr>
          </a:p>
          <a:p>
            <a:pPr marR="2540" algn="ctr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r>
              <a:rPr lang="zh-TW" altLang="en-US" sz="1600" b="1" dirty="0">
                <a:latin typeface="+mn-ea"/>
                <a:ea typeface="+mn-ea"/>
              </a:rPr>
              <a:t>開啟對話</a:t>
            </a:r>
            <a:r>
              <a:rPr lang="zh-TW" altLang="en-US" sz="1600" dirty="0">
                <a:latin typeface="+mn-ea"/>
                <a:ea typeface="+mn-ea"/>
              </a:rPr>
              <a:t>：提供與朋友和同事聊天的話題，以促進彼此之間的聯繫。</a:t>
            </a:r>
            <a:endParaRPr lang="en-HK" altLang="zh-TW" sz="1600" dirty="0">
              <a:latin typeface="+mn-ea"/>
              <a:ea typeface="+mn-ea"/>
            </a:endParaRPr>
          </a:p>
          <a:p>
            <a:endParaRPr lang="zh-TW" altLang="en-US" sz="1600" dirty="0">
              <a:latin typeface="+mn-ea"/>
              <a:ea typeface="+mn-ea"/>
            </a:endParaRPr>
          </a:p>
          <a:p>
            <a:r>
              <a:rPr lang="zh-TW" altLang="en-US" sz="1600" b="1" dirty="0">
                <a:latin typeface="+mn-ea"/>
                <a:ea typeface="+mn-ea"/>
              </a:rPr>
              <a:t>展現關懷</a:t>
            </a:r>
            <a:r>
              <a:rPr lang="zh-TW" altLang="en-US" sz="1600" dirty="0">
                <a:latin typeface="+mn-ea"/>
                <a:ea typeface="+mn-ea"/>
              </a:rPr>
              <a:t>：分享可能與收件人密切相關或帶來共同回憶的新聞。</a:t>
            </a:r>
          </a:p>
          <a:p>
            <a:endParaRPr lang="en-HK" altLang="zh-TW" sz="1600" dirty="0">
              <a:latin typeface="+mn-ea"/>
              <a:ea typeface="+mn-ea"/>
            </a:endParaRPr>
          </a:p>
          <a:p>
            <a:r>
              <a:rPr lang="zh-TW" altLang="en-US" sz="1600" b="1" dirty="0">
                <a:latin typeface="+mn-ea"/>
                <a:ea typeface="+mn-ea"/>
              </a:rPr>
              <a:t>（對於父母）教育</a:t>
            </a:r>
            <a:r>
              <a:rPr lang="zh-TW" altLang="en-US" sz="1600" dirty="0">
                <a:latin typeface="+mn-ea"/>
                <a:ea typeface="+mn-ea"/>
              </a:rPr>
              <a:t>：利用新聞教育孩子倫理價值觀，並滿足當前事務的課程要求。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001898" y="2140146"/>
            <a:ext cx="537210" cy="641350"/>
            <a:chOff x="2995802" y="1813179"/>
            <a:chExt cx="537210" cy="6413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3714" y="2035683"/>
              <a:ext cx="226313" cy="2263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05327" y="1822704"/>
              <a:ext cx="518159" cy="622300"/>
            </a:xfrm>
            <a:custGeom>
              <a:avLst/>
              <a:gdLst/>
              <a:ahLst/>
              <a:cxnLst/>
              <a:rect l="l" t="t" r="r" b="b"/>
              <a:pathLst>
                <a:path w="518160" h="622300">
                  <a:moveTo>
                    <a:pt x="323088" y="621792"/>
                  </a:moveTo>
                  <a:lnTo>
                    <a:pt x="323088" y="612066"/>
                  </a:lnTo>
                  <a:lnTo>
                    <a:pt x="323088" y="588565"/>
                  </a:lnTo>
                  <a:lnTo>
                    <a:pt x="323088" y="559802"/>
                  </a:lnTo>
                  <a:lnTo>
                    <a:pt x="323088" y="534288"/>
                  </a:lnTo>
                  <a:lnTo>
                    <a:pt x="314834" y="501229"/>
                  </a:lnTo>
                  <a:lnTo>
                    <a:pt x="291864" y="472534"/>
                  </a:lnTo>
                  <a:lnTo>
                    <a:pt x="256867" y="449917"/>
                  </a:lnTo>
                  <a:lnTo>
                    <a:pt x="212530" y="435090"/>
                  </a:lnTo>
                  <a:lnTo>
                    <a:pt x="161544" y="429768"/>
                  </a:lnTo>
                  <a:lnTo>
                    <a:pt x="110557" y="435090"/>
                  </a:lnTo>
                  <a:lnTo>
                    <a:pt x="66220" y="449917"/>
                  </a:lnTo>
                  <a:lnTo>
                    <a:pt x="31223" y="472534"/>
                  </a:lnTo>
                  <a:lnTo>
                    <a:pt x="8253" y="501229"/>
                  </a:lnTo>
                  <a:lnTo>
                    <a:pt x="0" y="534288"/>
                  </a:lnTo>
                  <a:lnTo>
                    <a:pt x="0" y="558034"/>
                  </a:lnTo>
                  <a:lnTo>
                    <a:pt x="0" y="586994"/>
                  </a:lnTo>
                  <a:lnTo>
                    <a:pt x="0" y="611477"/>
                  </a:lnTo>
                  <a:lnTo>
                    <a:pt x="0" y="621792"/>
                  </a:lnTo>
                </a:path>
                <a:path w="518160" h="622300">
                  <a:moveTo>
                    <a:pt x="517144" y="179070"/>
                  </a:moveTo>
                  <a:lnTo>
                    <a:pt x="514635" y="192031"/>
                  </a:lnTo>
                  <a:lnTo>
                    <a:pt x="507746" y="202469"/>
                  </a:lnTo>
                  <a:lnTo>
                    <a:pt x="497427" y="209430"/>
                  </a:lnTo>
                  <a:lnTo>
                    <a:pt x="484632" y="211962"/>
                  </a:lnTo>
                  <a:lnTo>
                    <a:pt x="433970" y="211962"/>
                  </a:lnTo>
                  <a:lnTo>
                    <a:pt x="407955" y="211962"/>
                  </a:lnTo>
                  <a:lnTo>
                    <a:pt x="398371" y="211962"/>
                  </a:lnTo>
                  <a:lnTo>
                    <a:pt x="397001" y="211962"/>
                  </a:lnTo>
                  <a:lnTo>
                    <a:pt x="391795" y="211962"/>
                  </a:lnTo>
                  <a:lnTo>
                    <a:pt x="386969" y="214630"/>
                  </a:lnTo>
                  <a:lnTo>
                    <a:pt x="383413" y="218312"/>
                  </a:lnTo>
                  <a:lnTo>
                    <a:pt x="344572" y="263026"/>
                  </a:lnTo>
                  <a:lnTo>
                    <a:pt x="324627" y="285988"/>
                  </a:lnTo>
                  <a:lnTo>
                    <a:pt x="317279" y="294447"/>
                  </a:lnTo>
                  <a:lnTo>
                    <a:pt x="316230" y="295656"/>
                  </a:lnTo>
                  <a:lnTo>
                    <a:pt x="316230" y="257990"/>
                  </a:lnTo>
                  <a:lnTo>
                    <a:pt x="316230" y="238648"/>
                  </a:lnTo>
                  <a:lnTo>
                    <a:pt x="316230" y="231522"/>
                  </a:lnTo>
                  <a:lnTo>
                    <a:pt x="316230" y="230505"/>
                  </a:lnTo>
                  <a:lnTo>
                    <a:pt x="314763" y="223375"/>
                  </a:lnTo>
                  <a:lnTo>
                    <a:pt x="310784" y="217471"/>
                  </a:lnTo>
                  <a:lnTo>
                    <a:pt x="304925" y="213449"/>
                  </a:lnTo>
                  <a:lnTo>
                    <a:pt x="297814" y="211962"/>
                  </a:lnTo>
                  <a:lnTo>
                    <a:pt x="276860" y="211962"/>
                  </a:lnTo>
                  <a:lnTo>
                    <a:pt x="263985" y="209430"/>
                  </a:lnTo>
                  <a:lnTo>
                    <a:pt x="253491" y="202469"/>
                  </a:lnTo>
                  <a:lnTo>
                    <a:pt x="246427" y="192031"/>
                  </a:lnTo>
                  <a:lnTo>
                    <a:pt x="243840" y="179070"/>
                  </a:lnTo>
                  <a:lnTo>
                    <a:pt x="243840" y="94561"/>
                  </a:lnTo>
                  <a:lnTo>
                    <a:pt x="243840" y="51165"/>
                  </a:lnTo>
                  <a:lnTo>
                    <a:pt x="243840" y="35177"/>
                  </a:lnTo>
                  <a:lnTo>
                    <a:pt x="243840" y="32893"/>
                  </a:lnTo>
                  <a:lnTo>
                    <a:pt x="246427" y="19931"/>
                  </a:lnTo>
                  <a:lnTo>
                    <a:pt x="253491" y="9493"/>
                  </a:lnTo>
                  <a:lnTo>
                    <a:pt x="263985" y="2532"/>
                  </a:lnTo>
                  <a:lnTo>
                    <a:pt x="276860" y="0"/>
                  </a:lnTo>
                  <a:lnTo>
                    <a:pt x="397271" y="0"/>
                  </a:lnTo>
                  <a:lnTo>
                    <a:pt x="459104" y="0"/>
                  </a:lnTo>
                  <a:lnTo>
                    <a:pt x="481885" y="0"/>
                  </a:lnTo>
                  <a:lnTo>
                    <a:pt x="485139" y="0"/>
                  </a:lnTo>
                  <a:lnTo>
                    <a:pt x="498014" y="2532"/>
                  </a:lnTo>
                  <a:lnTo>
                    <a:pt x="508508" y="9493"/>
                  </a:lnTo>
                  <a:lnTo>
                    <a:pt x="515572" y="19931"/>
                  </a:lnTo>
                  <a:lnTo>
                    <a:pt x="518160" y="32893"/>
                  </a:lnTo>
                  <a:lnTo>
                    <a:pt x="518160" y="117401"/>
                  </a:lnTo>
                  <a:lnTo>
                    <a:pt x="518160" y="160797"/>
                  </a:lnTo>
                  <a:lnTo>
                    <a:pt x="518160" y="176785"/>
                  </a:lnTo>
                  <a:lnTo>
                    <a:pt x="518160" y="179070"/>
                  </a:lnTo>
                  <a:lnTo>
                    <a:pt x="517144" y="179070"/>
                  </a:lnTo>
                  <a:close/>
                </a:path>
              </a:pathLst>
            </a:custGeom>
            <a:ln w="19050">
              <a:solidFill>
                <a:srgbClr val="2E4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8411" y="1858899"/>
              <a:ext cx="195325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324727" y="4699131"/>
            <a:ext cx="558355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5" dirty="0">
                <a:latin typeface="Microsoft JhengHei"/>
                <a:cs typeface="Microsoft JhengHei"/>
              </a:rPr>
              <a:t>小朋友聽同學說俄羅斯打仗，會告訴我。我也會跟他一齊看，</a:t>
            </a:r>
            <a:endParaRPr sz="1700">
              <a:latin typeface="Microsoft JhengHei"/>
              <a:cs typeface="Microsoft JhengHei"/>
            </a:endParaRPr>
          </a:p>
          <a:p>
            <a:pPr marL="12700">
              <a:lnSpc>
                <a:spcPts val="1980"/>
              </a:lnSpc>
            </a:pPr>
            <a:r>
              <a:rPr sz="1700" spc="-135" dirty="0">
                <a:latin typeface="Microsoft JhengHei"/>
                <a:cs typeface="Microsoft JhengHei"/>
              </a:rPr>
              <a:t>告訴說：你現在是很幸福，你看人家打仗這樣。</a:t>
            </a:r>
            <a:r>
              <a:rPr sz="1600" i="1" spc="24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1650" y="2383540"/>
            <a:ext cx="471678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25" dirty="0">
                <a:latin typeface="Microsoft JhengHei"/>
                <a:cs typeface="Microsoft JhengHei"/>
              </a:rPr>
              <a:t>關注時事是正常社交，要跟同事有話題。</a:t>
            </a:r>
            <a:r>
              <a:rPr sz="1600" i="1" spc="20" dirty="0">
                <a:latin typeface="Arial"/>
                <a:cs typeface="Arial"/>
              </a:rPr>
              <a:t>” 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5278" y="3294571"/>
            <a:ext cx="5151120" cy="7721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4200"/>
              </a:lnSpc>
              <a:spcBef>
                <a:spcPts val="21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75" dirty="0">
                <a:latin typeface="Microsoft JhengHei"/>
                <a:cs typeface="Microsoft JhengHei"/>
              </a:rPr>
              <a:t>我有一個 </a:t>
            </a:r>
            <a:r>
              <a:rPr sz="1600" i="1" spc="-35" dirty="0">
                <a:latin typeface="Arial"/>
                <a:cs typeface="Arial"/>
              </a:rPr>
              <a:t>group</a:t>
            </a:r>
            <a:r>
              <a:rPr sz="1700" spc="-130" dirty="0">
                <a:latin typeface="Microsoft JhengHei"/>
                <a:cs typeface="Microsoft JhengHei"/>
              </a:rPr>
              <a:t>，大家都是住在葵涌的，如果見到爆水渠等嘅地區新聞，會令到上下班很麻煩啊，我就會</a:t>
            </a:r>
            <a:r>
              <a:rPr sz="1600" i="1" spc="-20" dirty="0">
                <a:latin typeface="Arial"/>
                <a:cs typeface="Arial"/>
              </a:rPr>
              <a:t>share</a:t>
            </a:r>
            <a:r>
              <a:rPr sz="1700" spc="-50" dirty="0">
                <a:latin typeface="Microsoft JhengHei"/>
                <a:cs typeface="Microsoft JhengHei"/>
              </a:rPr>
              <a:t>到</a:t>
            </a:r>
            <a:r>
              <a:rPr sz="1700" spc="-110" dirty="0">
                <a:latin typeface="Microsoft JhengHei"/>
                <a:cs typeface="Microsoft JhengHei"/>
              </a:rPr>
              <a:t>這個圈。</a:t>
            </a:r>
            <a:r>
              <a:rPr sz="1600" i="1" spc="2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4110354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spc="-10" dirty="0">
                <a:solidFill>
                  <a:schemeClr val="tx1"/>
                </a:solidFill>
              </a:rPr>
              <a:t>接收新聞習慣</a:t>
            </a:r>
            <a:r>
              <a:rPr lang="en-US" altLang="zh-CN" b="1" spc="-10" dirty="0">
                <a:solidFill>
                  <a:schemeClr val="tx1"/>
                </a:solidFill>
              </a:rPr>
              <a:t>——</a:t>
            </a:r>
            <a:r>
              <a:rPr lang="zh-CN" altLang="en-US" b="1" spc="-10" dirty="0">
                <a:solidFill>
                  <a:schemeClr val="tx1"/>
                </a:solidFill>
              </a:rPr>
              <a:t>媒介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384" y="731519"/>
            <a:ext cx="11235055" cy="756285"/>
          </a:xfrm>
          <a:custGeom>
            <a:avLst/>
            <a:gdLst/>
            <a:ahLst/>
            <a:cxnLst/>
            <a:rect l="l" t="t" r="r" b="b"/>
            <a:pathLst>
              <a:path w="11235055" h="756285">
                <a:moveTo>
                  <a:pt x="11234928" y="0"/>
                </a:moveTo>
                <a:lnTo>
                  <a:pt x="0" y="0"/>
                </a:lnTo>
                <a:lnTo>
                  <a:pt x="0" y="755903"/>
                </a:lnTo>
                <a:lnTo>
                  <a:pt x="11234928" y="755903"/>
                </a:lnTo>
                <a:lnTo>
                  <a:pt x="11234928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2017" y="982166"/>
            <a:ext cx="1067879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</a:rPr>
              <a:t>手機讓人們能夠隨時隨地獲取即時的新聞更新，尤其是通過手機新聞應用程式和社交媒體。</a:t>
            </a:r>
            <a:endParaRPr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11684" y="2556891"/>
            <a:ext cx="2593340" cy="2593975"/>
            <a:chOff x="2011684" y="2556891"/>
            <a:chExt cx="2593340" cy="2593975"/>
          </a:xfrm>
        </p:grpSpPr>
        <p:sp>
          <p:nvSpPr>
            <p:cNvPr id="7" name="object 7"/>
            <p:cNvSpPr/>
            <p:nvPr/>
          </p:nvSpPr>
          <p:spPr>
            <a:xfrm>
              <a:off x="3308731" y="2566416"/>
              <a:ext cx="1287780" cy="1323975"/>
            </a:xfrm>
            <a:custGeom>
              <a:avLst/>
              <a:gdLst/>
              <a:ahLst/>
              <a:cxnLst/>
              <a:rect l="l" t="t" r="r" b="b"/>
              <a:pathLst>
                <a:path w="1287779" h="1323975">
                  <a:moveTo>
                    <a:pt x="0" y="0"/>
                  </a:moveTo>
                  <a:lnTo>
                    <a:pt x="0" y="1287272"/>
                  </a:lnTo>
                  <a:lnTo>
                    <a:pt x="1286764" y="1323594"/>
                  </a:lnTo>
                  <a:lnTo>
                    <a:pt x="1287272" y="1287272"/>
                  </a:lnTo>
                  <a:lnTo>
                    <a:pt x="1286384" y="1239012"/>
                  </a:lnTo>
                  <a:lnTo>
                    <a:pt x="1283741" y="1191200"/>
                  </a:lnTo>
                  <a:lnTo>
                    <a:pt x="1279374" y="1143868"/>
                  </a:lnTo>
                  <a:lnTo>
                    <a:pt x="1273314" y="1097047"/>
                  </a:lnTo>
                  <a:lnTo>
                    <a:pt x="1265593" y="1050767"/>
                  </a:lnTo>
                  <a:lnTo>
                    <a:pt x="1256241" y="1005060"/>
                  </a:lnTo>
                  <a:lnTo>
                    <a:pt x="1245290" y="959957"/>
                  </a:lnTo>
                  <a:lnTo>
                    <a:pt x="1232770" y="915488"/>
                  </a:lnTo>
                  <a:lnTo>
                    <a:pt x="1218713" y="871686"/>
                  </a:lnTo>
                  <a:lnTo>
                    <a:pt x="1203150" y="828581"/>
                  </a:lnTo>
                  <a:lnTo>
                    <a:pt x="1186112" y="786205"/>
                  </a:lnTo>
                  <a:lnTo>
                    <a:pt x="1167630" y="744588"/>
                  </a:lnTo>
                  <a:lnTo>
                    <a:pt x="1147735" y="703761"/>
                  </a:lnTo>
                  <a:lnTo>
                    <a:pt x="1126459" y="663756"/>
                  </a:lnTo>
                  <a:lnTo>
                    <a:pt x="1103832" y="624604"/>
                  </a:lnTo>
                  <a:lnTo>
                    <a:pt x="1079885" y="586336"/>
                  </a:lnTo>
                  <a:lnTo>
                    <a:pt x="1054651" y="548983"/>
                  </a:lnTo>
                  <a:lnTo>
                    <a:pt x="1028159" y="512576"/>
                  </a:lnTo>
                  <a:lnTo>
                    <a:pt x="1000440" y="477146"/>
                  </a:lnTo>
                  <a:lnTo>
                    <a:pt x="971527" y="442724"/>
                  </a:lnTo>
                  <a:lnTo>
                    <a:pt x="941450" y="409342"/>
                  </a:lnTo>
                  <a:lnTo>
                    <a:pt x="910240" y="377031"/>
                  </a:lnTo>
                  <a:lnTo>
                    <a:pt x="877929" y="345821"/>
                  </a:lnTo>
                  <a:lnTo>
                    <a:pt x="844547" y="315744"/>
                  </a:lnTo>
                  <a:lnTo>
                    <a:pt x="810125" y="286831"/>
                  </a:lnTo>
                  <a:lnTo>
                    <a:pt x="774695" y="259112"/>
                  </a:lnTo>
                  <a:lnTo>
                    <a:pt x="738288" y="232620"/>
                  </a:lnTo>
                  <a:lnTo>
                    <a:pt x="700935" y="207386"/>
                  </a:lnTo>
                  <a:lnTo>
                    <a:pt x="662667" y="183439"/>
                  </a:lnTo>
                  <a:lnTo>
                    <a:pt x="623515" y="160812"/>
                  </a:lnTo>
                  <a:lnTo>
                    <a:pt x="583510" y="139536"/>
                  </a:lnTo>
                  <a:lnTo>
                    <a:pt x="542683" y="119641"/>
                  </a:lnTo>
                  <a:lnTo>
                    <a:pt x="501066" y="101159"/>
                  </a:lnTo>
                  <a:lnTo>
                    <a:pt x="458690" y="84121"/>
                  </a:lnTo>
                  <a:lnTo>
                    <a:pt x="415585" y="68558"/>
                  </a:lnTo>
                  <a:lnTo>
                    <a:pt x="371783" y="54501"/>
                  </a:lnTo>
                  <a:lnTo>
                    <a:pt x="327314" y="41981"/>
                  </a:lnTo>
                  <a:lnTo>
                    <a:pt x="282211" y="31030"/>
                  </a:lnTo>
                  <a:lnTo>
                    <a:pt x="236504" y="21678"/>
                  </a:lnTo>
                  <a:lnTo>
                    <a:pt x="190224" y="13957"/>
                  </a:lnTo>
                  <a:lnTo>
                    <a:pt x="143403" y="7897"/>
                  </a:lnTo>
                  <a:lnTo>
                    <a:pt x="96071" y="3530"/>
                  </a:lnTo>
                  <a:lnTo>
                    <a:pt x="48259" y="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08731" y="3853688"/>
              <a:ext cx="1287145" cy="1274445"/>
            </a:xfrm>
            <a:custGeom>
              <a:avLst/>
              <a:gdLst/>
              <a:ahLst/>
              <a:cxnLst/>
              <a:rect l="l" t="t" r="r" b="b"/>
              <a:pathLst>
                <a:path w="1287145" h="1274445">
                  <a:moveTo>
                    <a:pt x="0" y="0"/>
                  </a:moveTo>
                  <a:lnTo>
                    <a:pt x="185039" y="1273937"/>
                  </a:lnTo>
                  <a:lnTo>
                    <a:pt x="233601" y="1265946"/>
                  </a:lnTo>
                  <a:lnTo>
                    <a:pt x="281489" y="1256195"/>
                  </a:lnTo>
                  <a:lnTo>
                    <a:pt x="328672" y="1244719"/>
                  </a:lnTo>
                  <a:lnTo>
                    <a:pt x="375117" y="1231555"/>
                  </a:lnTo>
                  <a:lnTo>
                    <a:pt x="420792" y="1216739"/>
                  </a:lnTo>
                  <a:lnTo>
                    <a:pt x="465666" y="1200307"/>
                  </a:lnTo>
                  <a:lnTo>
                    <a:pt x="509706" y="1182294"/>
                  </a:lnTo>
                  <a:lnTo>
                    <a:pt x="552880" y="1162736"/>
                  </a:lnTo>
                  <a:lnTo>
                    <a:pt x="595156" y="1141671"/>
                  </a:lnTo>
                  <a:lnTo>
                    <a:pt x="636503" y="1119132"/>
                  </a:lnTo>
                  <a:lnTo>
                    <a:pt x="676887" y="1095158"/>
                  </a:lnTo>
                  <a:lnTo>
                    <a:pt x="716278" y="1069782"/>
                  </a:lnTo>
                  <a:lnTo>
                    <a:pt x="754644" y="1043042"/>
                  </a:lnTo>
                  <a:lnTo>
                    <a:pt x="791951" y="1014974"/>
                  </a:lnTo>
                  <a:lnTo>
                    <a:pt x="828169" y="985613"/>
                  </a:lnTo>
                  <a:lnTo>
                    <a:pt x="863264" y="954996"/>
                  </a:lnTo>
                  <a:lnTo>
                    <a:pt x="897206" y="923158"/>
                  </a:lnTo>
                  <a:lnTo>
                    <a:pt x="929962" y="890135"/>
                  </a:lnTo>
                  <a:lnTo>
                    <a:pt x="961501" y="855964"/>
                  </a:lnTo>
                  <a:lnTo>
                    <a:pt x="991789" y="820680"/>
                  </a:lnTo>
                  <a:lnTo>
                    <a:pt x="1020796" y="784319"/>
                  </a:lnTo>
                  <a:lnTo>
                    <a:pt x="1048488" y="746918"/>
                  </a:lnTo>
                  <a:lnTo>
                    <a:pt x="1074835" y="708512"/>
                  </a:lnTo>
                  <a:lnTo>
                    <a:pt x="1099804" y="669137"/>
                  </a:lnTo>
                  <a:lnTo>
                    <a:pt x="1123363" y="628829"/>
                  </a:lnTo>
                  <a:lnTo>
                    <a:pt x="1145480" y="587625"/>
                  </a:lnTo>
                  <a:lnTo>
                    <a:pt x="1166123" y="545560"/>
                  </a:lnTo>
                  <a:lnTo>
                    <a:pt x="1185260" y="502670"/>
                  </a:lnTo>
                  <a:lnTo>
                    <a:pt x="1202859" y="458991"/>
                  </a:lnTo>
                  <a:lnTo>
                    <a:pt x="1218889" y="414559"/>
                  </a:lnTo>
                  <a:lnTo>
                    <a:pt x="1233316" y="369411"/>
                  </a:lnTo>
                  <a:lnTo>
                    <a:pt x="1246109" y="323581"/>
                  </a:lnTo>
                  <a:lnTo>
                    <a:pt x="1257237" y="277107"/>
                  </a:lnTo>
                  <a:lnTo>
                    <a:pt x="1266666" y="230024"/>
                  </a:lnTo>
                  <a:lnTo>
                    <a:pt x="1274365" y="182368"/>
                  </a:lnTo>
                  <a:lnTo>
                    <a:pt x="1280303" y="134175"/>
                  </a:lnTo>
                  <a:lnTo>
                    <a:pt x="1284446" y="85481"/>
                  </a:lnTo>
                  <a:lnTo>
                    <a:pt x="1286764" y="36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B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08731" y="3853688"/>
              <a:ext cx="1287145" cy="1274445"/>
            </a:xfrm>
            <a:custGeom>
              <a:avLst/>
              <a:gdLst/>
              <a:ahLst/>
              <a:cxnLst/>
              <a:rect l="l" t="t" r="r" b="b"/>
              <a:pathLst>
                <a:path w="1287145" h="1274445">
                  <a:moveTo>
                    <a:pt x="1286764" y="36322"/>
                  </a:moveTo>
                  <a:lnTo>
                    <a:pt x="1284446" y="85481"/>
                  </a:lnTo>
                  <a:lnTo>
                    <a:pt x="1280303" y="134175"/>
                  </a:lnTo>
                  <a:lnTo>
                    <a:pt x="1274365" y="182368"/>
                  </a:lnTo>
                  <a:lnTo>
                    <a:pt x="1266666" y="230024"/>
                  </a:lnTo>
                  <a:lnTo>
                    <a:pt x="1257237" y="277107"/>
                  </a:lnTo>
                  <a:lnTo>
                    <a:pt x="1246109" y="323581"/>
                  </a:lnTo>
                  <a:lnTo>
                    <a:pt x="1233316" y="369411"/>
                  </a:lnTo>
                  <a:lnTo>
                    <a:pt x="1218889" y="414559"/>
                  </a:lnTo>
                  <a:lnTo>
                    <a:pt x="1202859" y="458991"/>
                  </a:lnTo>
                  <a:lnTo>
                    <a:pt x="1185260" y="502670"/>
                  </a:lnTo>
                  <a:lnTo>
                    <a:pt x="1166123" y="545560"/>
                  </a:lnTo>
                  <a:lnTo>
                    <a:pt x="1145480" y="587625"/>
                  </a:lnTo>
                  <a:lnTo>
                    <a:pt x="1123363" y="628829"/>
                  </a:lnTo>
                  <a:lnTo>
                    <a:pt x="1099804" y="669137"/>
                  </a:lnTo>
                  <a:lnTo>
                    <a:pt x="1074835" y="708512"/>
                  </a:lnTo>
                  <a:lnTo>
                    <a:pt x="1048488" y="746918"/>
                  </a:lnTo>
                  <a:lnTo>
                    <a:pt x="1020796" y="784319"/>
                  </a:lnTo>
                  <a:lnTo>
                    <a:pt x="991789" y="820680"/>
                  </a:lnTo>
                  <a:lnTo>
                    <a:pt x="961501" y="855964"/>
                  </a:lnTo>
                  <a:lnTo>
                    <a:pt x="929962" y="890135"/>
                  </a:lnTo>
                  <a:lnTo>
                    <a:pt x="897206" y="923158"/>
                  </a:lnTo>
                  <a:lnTo>
                    <a:pt x="863264" y="954996"/>
                  </a:lnTo>
                  <a:lnTo>
                    <a:pt x="828169" y="985613"/>
                  </a:lnTo>
                  <a:lnTo>
                    <a:pt x="791951" y="1014974"/>
                  </a:lnTo>
                  <a:lnTo>
                    <a:pt x="754644" y="1043042"/>
                  </a:lnTo>
                  <a:lnTo>
                    <a:pt x="716278" y="1069782"/>
                  </a:lnTo>
                  <a:lnTo>
                    <a:pt x="676887" y="1095158"/>
                  </a:lnTo>
                  <a:lnTo>
                    <a:pt x="636503" y="1119132"/>
                  </a:lnTo>
                  <a:lnTo>
                    <a:pt x="595156" y="1141671"/>
                  </a:lnTo>
                  <a:lnTo>
                    <a:pt x="552880" y="1162736"/>
                  </a:lnTo>
                  <a:lnTo>
                    <a:pt x="509706" y="1182294"/>
                  </a:lnTo>
                  <a:lnTo>
                    <a:pt x="465666" y="1200307"/>
                  </a:lnTo>
                  <a:lnTo>
                    <a:pt x="420792" y="1216739"/>
                  </a:lnTo>
                  <a:lnTo>
                    <a:pt x="375117" y="1231555"/>
                  </a:lnTo>
                  <a:lnTo>
                    <a:pt x="328672" y="1244719"/>
                  </a:lnTo>
                  <a:lnTo>
                    <a:pt x="281489" y="1256195"/>
                  </a:lnTo>
                  <a:lnTo>
                    <a:pt x="233601" y="1265946"/>
                  </a:lnTo>
                  <a:lnTo>
                    <a:pt x="185039" y="1273937"/>
                  </a:lnTo>
                  <a:lnTo>
                    <a:pt x="0" y="0"/>
                  </a:lnTo>
                  <a:lnTo>
                    <a:pt x="1286764" y="3632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25420" y="3853688"/>
              <a:ext cx="768350" cy="1287780"/>
            </a:xfrm>
            <a:custGeom>
              <a:avLst/>
              <a:gdLst/>
              <a:ahLst/>
              <a:cxnLst/>
              <a:rect l="l" t="t" r="r" b="b"/>
              <a:pathLst>
                <a:path w="768350" h="1287779">
                  <a:moveTo>
                    <a:pt x="583310" y="0"/>
                  </a:moveTo>
                  <a:lnTo>
                    <a:pt x="0" y="1147572"/>
                  </a:lnTo>
                  <a:lnTo>
                    <a:pt x="44792" y="1169251"/>
                  </a:lnTo>
                  <a:lnTo>
                    <a:pt x="90266" y="1189136"/>
                  </a:lnTo>
                  <a:lnTo>
                    <a:pt x="136368" y="1207217"/>
                  </a:lnTo>
                  <a:lnTo>
                    <a:pt x="183044" y="1223484"/>
                  </a:lnTo>
                  <a:lnTo>
                    <a:pt x="230240" y="1237929"/>
                  </a:lnTo>
                  <a:lnTo>
                    <a:pt x="277903" y="1250542"/>
                  </a:lnTo>
                  <a:lnTo>
                    <a:pt x="325978" y="1261315"/>
                  </a:lnTo>
                  <a:lnTo>
                    <a:pt x="374411" y="1270238"/>
                  </a:lnTo>
                  <a:lnTo>
                    <a:pt x="423150" y="1277302"/>
                  </a:lnTo>
                  <a:lnTo>
                    <a:pt x="472141" y="1282498"/>
                  </a:lnTo>
                  <a:lnTo>
                    <a:pt x="521328" y="1285817"/>
                  </a:lnTo>
                  <a:lnTo>
                    <a:pt x="570660" y="1287250"/>
                  </a:lnTo>
                  <a:lnTo>
                    <a:pt x="620082" y="1286787"/>
                  </a:lnTo>
                  <a:lnTo>
                    <a:pt x="669540" y="1284420"/>
                  </a:lnTo>
                  <a:lnTo>
                    <a:pt x="718980" y="1280140"/>
                  </a:lnTo>
                  <a:lnTo>
                    <a:pt x="768350" y="1273937"/>
                  </a:lnTo>
                  <a:lnTo>
                    <a:pt x="583310" y="0"/>
                  </a:lnTo>
                  <a:close/>
                </a:path>
              </a:pathLst>
            </a:custGeom>
            <a:solidFill>
              <a:srgbClr val="E87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25420" y="3853688"/>
              <a:ext cx="768350" cy="1287780"/>
            </a:xfrm>
            <a:custGeom>
              <a:avLst/>
              <a:gdLst/>
              <a:ahLst/>
              <a:cxnLst/>
              <a:rect l="l" t="t" r="r" b="b"/>
              <a:pathLst>
                <a:path w="768350" h="1287779">
                  <a:moveTo>
                    <a:pt x="768350" y="1273937"/>
                  </a:moveTo>
                  <a:lnTo>
                    <a:pt x="718980" y="1280140"/>
                  </a:lnTo>
                  <a:lnTo>
                    <a:pt x="669540" y="1284420"/>
                  </a:lnTo>
                  <a:lnTo>
                    <a:pt x="620082" y="1286787"/>
                  </a:lnTo>
                  <a:lnTo>
                    <a:pt x="570660" y="1287250"/>
                  </a:lnTo>
                  <a:lnTo>
                    <a:pt x="521328" y="1285817"/>
                  </a:lnTo>
                  <a:lnTo>
                    <a:pt x="472141" y="1282498"/>
                  </a:lnTo>
                  <a:lnTo>
                    <a:pt x="423150" y="1277302"/>
                  </a:lnTo>
                  <a:lnTo>
                    <a:pt x="374411" y="1270238"/>
                  </a:lnTo>
                  <a:lnTo>
                    <a:pt x="325978" y="1261315"/>
                  </a:lnTo>
                  <a:lnTo>
                    <a:pt x="277903" y="1250542"/>
                  </a:lnTo>
                  <a:lnTo>
                    <a:pt x="230240" y="1237929"/>
                  </a:lnTo>
                  <a:lnTo>
                    <a:pt x="183044" y="1223484"/>
                  </a:lnTo>
                  <a:lnTo>
                    <a:pt x="136368" y="1207217"/>
                  </a:lnTo>
                  <a:lnTo>
                    <a:pt x="90266" y="1189136"/>
                  </a:lnTo>
                  <a:lnTo>
                    <a:pt x="44792" y="1169251"/>
                  </a:lnTo>
                  <a:lnTo>
                    <a:pt x="0" y="1147572"/>
                  </a:lnTo>
                  <a:lnTo>
                    <a:pt x="583310" y="0"/>
                  </a:lnTo>
                  <a:lnTo>
                    <a:pt x="768350" y="12739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03018" y="3853688"/>
              <a:ext cx="1005840" cy="1148080"/>
            </a:xfrm>
            <a:custGeom>
              <a:avLst/>
              <a:gdLst/>
              <a:ahLst/>
              <a:cxnLst/>
              <a:rect l="l" t="t" r="r" b="b"/>
              <a:pathLst>
                <a:path w="1005839" h="1148079">
                  <a:moveTo>
                    <a:pt x="1005712" y="0"/>
                  </a:moveTo>
                  <a:lnTo>
                    <a:pt x="0" y="803529"/>
                  </a:lnTo>
                  <a:lnTo>
                    <a:pt x="31996" y="842013"/>
                  </a:lnTo>
                  <a:lnTo>
                    <a:pt x="65404" y="879164"/>
                  </a:lnTo>
                  <a:lnTo>
                    <a:pt x="100180" y="914946"/>
                  </a:lnTo>
                  <a:lnTo>
                    <a:pt x="136280" y="949322"/>
                  </a:lnTo>
                  <a:lnTo>
                    <a:pt x="173660" y="982256"/>
                  </a:lnTo>
                  <a:lnTo>
                    <a:pt x="212278" y="1013713"/>
                  </a:lnTo>
                  <a:lnTo>
                    <a:pt x="252089" y="1043657"/>
                  </a:lnTo>
                  <a:lnTo>
                    <a:pt x="293051" y="1072050"/>
                  </a:lnTo>
                  <a:lnTo>
                    <a:pt x="335119" y="1098858"/>
                  </a:lnTo>
                  <a:lnTo>
                    <a:pt x="378251" y="1124044"/>
                  </a:lnTo>
                  <a:lnTo>
                    <a:pt x="422401" y="1147572"/>
                  </a:lnTo>
                  <a:lnTo>
                    <a:pt x="1005712" y="0"/>
                  </a:lnTo>
                  <a:close/>
                </a:path>
              </a:pathLst>
            </a:custGeom>
            <a:solidFill>
              <a:srgbClr val="8431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03018" y="3853688"/>
              <a:ext cx="1005840" cy="1148080"/>
            </a:xfrm>
            <a:custGeom>
              <a:avLst/>
              <a:gdLst/>
              <a:ahLst/>
              <a:cxnLst/>
              <a:rect l="l" t="t" r="r" b="b"/>
              <a:pathLst>
                <a:path w="1005839" h="1148079">
                  <a:moveTo>
                    <a:pt x="422401" y="1147572"/>
                  </a:moveTo>
                  <a:lnTo>
                    <a:pt x="378251" y="1124044"/>
                  </a:lnTo>
                  <a:lnTo>
                    <a:pt x="335119" y="1098858"/>
                  </a:lnTo>
                  <a:lnTo>
                    <a:pt x="293051" y="1072050"/>
                  </a:lnTo>
                  <a:lnTo>
                    <a:pt x="252089" y="1043657"/>
                  </a:lnTo>
                  <a:lnTo>
                    <a:pt x="212278" y="1013713"/>
                  </a:lnTo>
                  <a:lnTo>
                    <a:pt x="173660" y="982256"/>
                  </a:lnTo>
                  <a:lnTo>
                    <a:pt x="136280" y="949322"/>
                  </a:lnTo>
                  <a:lnTo>
                    <a:pt x="100180" y="914946"/>
                  </a:lnTo>
                  <a:lnTo>
                    <a:pt x="65404" y="879164"/>
                  </a:lnTo>
                  <a:lnTo>
                    <a:pt x="31996" y="842013"/>
                  </a:lnTo>
                  <a:lnTo>
                    <a:pt x="0" y="803529"/>
                  </a:lnTo>
                  <a:lnTo>
                    <a:pt x="1005712" y="0"/>
                  </a:lnTo>
                  <a:lnTo>
                    <a:pt x="422401" y="114757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78228" y="3853688"/>
              <a:ext cx="1230630" cy="803910"/>
            </a:xfrm>
            <a:custGeom>
              <a:avLst/>
              <a:gdLst/>
              <a:ahLst/>
              <a:cxnLst/>
              <a:rect l="l" t="t" r="r" b="b"/>
              <a:pathLst>
                <a:path w="1230629" h="803910">
                  <a:moveTo>
                    <a:pt x="1230502" y="0"/>
                  </a:moveTo>
                  <a:lnTo>
                    <a:pt x="0" y="377825"/>
                  </a:lnTo>
                  <a:lnTo>
                    <a:pt x="15106" y="423948"/>
                  </a:lnTo>
                  <a:lnTo>
                    <a:pt x="31912" y="469403"/>
                  </a:lnTo>
                  <a:lnTo>
                    <a:pt x="50394" y="514142"/>
                  </a:lnTo>
                  <a:lnTo>
                    <a:pt x="70530" y="558122"/>
                  </a:lnTo>
                  <a:lnTo>
                    <a:pt x="92297" y="601297"/>
                  </a:lnTo>
                  <a:lnTo>
                    <a:pt x="115671" y="643622"/>
                  </a:lnTo>
                  <a:lnTo>
                    <a:pt x="140630" y="685053"/>
                  </a:lnTo>
                  <a:lnTo>
                    <a:pt x="167152" y="725544"/>
                  </a:lnTo>
                  <a:lnTo>
                    <a:pt x="195212" y="765051"/>
                  </a:lnTo>
                  <a:lnTo>
                    <a:pt x="224790" y="803529"/>
                  </a:lnTo>
                  <a:lnTo>
                    <a:pt x="1230502" y="0"/>
                  </a:lnTo>
                  <a:close/>
                </a:path>
              </a:pathLst>
            </a:custGeom>
            <a:solidFill>
              <a:srgbClr val="E3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78228" y="3853688"/>
              <a:ext cx="1230630" cy="803910"/>
            </a:xfrm>
            <a:custGeom>
              <a:avLst/>
              <a:gdLst/>
              <a:ahLst/>
              <a:cxnLst/>
              <a:rect l="l" t="t" r="r" b="b"/>
              <a:pathLst>
                <a:path w="1230629" h="803910">
                  <a:moveTo>
                    <a:pt x="224790" y="803529"/>
                  </a:moveTo>
                  <a:lnTo>
                    <a:pt x="195212" y="765051"/>
                  </a:lnTo>
                  <a:lnTo>
                    <a:pt x="167152" y="725544"/>
                  </a:lnTo>
                  <a:lnTo>
                    <a:pt x="140630" y="685053"/>
                  </a:lnTo>
                  <a:lnTo>
                    <a:pt x="115671" y="643622"/>
                  </a:lnTo>
                  <a:lnTo>
                    <a:pt x="92297" y="601297"/>
                  </a:lnTo>
                  <a:lnTo>
                    <a:pt x="70530" y="558122"/>
                  </a:lnTo>
                  <a:lnTo>
                    <a:pt x="50394" y="514142"/>
                  </a:lnTo>
                  <a:lnTo>
                    <a:pt x="31912" y="469403"/>
                  </a:lnTo>
                  <a:lnTo>
                    <a:pt x="15106" y="423948"/>
                  </a:lnTo>
                  <a:lnTo>
                    <a:pt x="0" y="377825"/>
                  </a:lnTo>
                  <a:lnTo>
                    <a:pt x="1230502" y="0"/>
                  </a:lnTo>
                  <a:lnTo>
                    <a:pt x="224790" y="80352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21209" y="2619629"/>
              <a:ext cx="1287780" cy="1612265"/>
            </a:xfrm>
            <a:custGeom>
              <a:avLst/>
              <a:gdLst/>
              <a:ahLst/>
              <a:cxnLst/>
              <a:rect l="l" t="t" r="r" b="b"/>
              <a:pathLst>
                <a:path w="1287779" h="1612264">
                  <a:moveTo>
                    <a:pt x="921380" y="0"/>
                  </a:moveTo>
                  <a:lnTo>
                    <a:pt x="863945" y="18568"/>
                  </a:lnTo>
                  <a:lnTo>
                    <a:pt x="819011" y="35127"/>
                  </a:lnTo>
                  <a:lnTo>
                    <a:pt x="775041" y="53194"/>
                  </a:lnTo>
                  <a:lnTo>
                    <a:pt x="732056" y="72728"/>
                  </a:lnTo>
                  <a:lnTo>
                    <a:pt x="690077" y="93693"/>
                  </a:lnTo>
                  <a:lnTo>
                    <a:pt x="649125" y="116047"/>
                  </a:lnTo>
                  <a:lnTo>
                    <a:pt x="609219" y="139754"/>
                  </a:lnTo>
                  <a:lnTo>
                    <a:pt x="570381" y="164773"/>
                  </a:lnTo>
                  <a:lnTo>
                    <a:pt x="532632" y="191067"/>
                  </a:lnTo>
                  <a:lnTo>
                    <a:pt x="495991" y="218595"/>
                  </a:lnTo>
                  <a:lnTo>
                    <a:pt x="460479" y="247320"/>
                  </a:lnTo>
                  <a:lnTo>
                    <a:pt x="426118" y="277202"/>
                  </a:lnTo>
                  <a:lnTo>
                    <a:pt x="392927" y="308203"/>
                  </a:lnTo>
                  <a:lnTo>
                    <a:pt x="360927" y="340283"/>
                  </a:lnTo>
                  <a:lnTo>
                    <a:pt x="330139" y="373404"/>
                  </a:lnTo>
                  <a:lnTo>
                    <a:pt x="300584" y="407527"/>
                  </a:lnTo>
                  <a:lnTo>
                    <a:pt x="272281" y="442613"/>
                  </a:lnTo>
                  <a:lnTo>
                    <a:pt x="245252" y="478623"/>
                  </a:lnTo>
                  <a:lnTo>
                    <a:pt x="219517" y="515518"/>
                  </a:lnTo>
                  <a:lnTo>
                    <a:pt x="195097" y="553259"/>
                  </a:lnTo>
                  <a:lnTo>
                    <a:pt x="172012" y="591808"/>
                  </a:lnTo>
                  <a:lnTo>
                    <a:pt x="150284" y="631126"/>
                  </a:lnTo>
                  <a:lnTo>
                    <a:pt x="129932" y="671173"/>
                  </a:lnTo>
                  <a:lnTo>
                    <a:pt x="110977" y="711912"/>
                  </a:lnTo>
                  <a:lnTo>
                    <a:pt x="93440" y="753302"/>
                  </a:lnTo>
                  <a:lnTo>
                    <a:pt x="77341" y="795305"/>
                  </a:lnTo>
                  <a:lnTo>
                    <a:pt x="62702" y="837882"/>
                  </a:lnTo>
                  <a:lnTo>
                    <a:pt x="49542" y="880995"/>
                  </a:lnTo>
                  <a:lnTo>
                    <a:pt x="37882" y="924604"/>
                  </a:lnTo>
                  <a:lnTo>
                    <a:pt x="27743" y="968671"/>
                  </a:lnTo>
                  <a:lnTo>
                    <a:pt x="19145" y="1013157"/>
                  </a:lnTo>
                  <a:lnTo>
                    <a:pt x="12110" y="1058022"/>
                  </a:lnTo>
                  <a:lnTo>
                    <a:pt x="6657" y="1103229"/>
                  </a:lnTo>
                  <a:lnTo>
                    <a:pt x="2807" y="1148737"/>
                  </a:lnTo>
                  <a:lnTo>
                    <a:pt x="581" y="1194509"/>
                  </a:lnTo>
                  <a:lnTo>
                    <a:pt x="0" y="1240505"/>
                  </a:lnTo>
                  <a:lnTo>
                    <a:pt x="1083" y="1286686"/>
                  </a:lnTo>
                  <a:lnTo>
                    <a:pt x="3852" y="1333014"/>
                  </a:lnTo>
                  <a:lnTo>
                    <a:pt x="8327" y="1379450"/>
                  </a:lnTo>
                  <a:lnTo>
                    <a:pt x="14530" y="1425955"/>
                  </a:lnTo>
                  <a:lnTo>
                    <a:pt x="22479" y="1472489"/>
                  </a:lnTo>
                  <a:lnTo>
                    <a:pt x="32197" y="1519015"/>
                  </a:lnTo>
                  <a:lnTo>
                    <a:pt x="43703" y="1565492"/>
                  </a:lnTo>
                  <a:lnTo>
                    <a:pt x="57018" y="1611884"/>
                  </a:lnTo>
                  <a:lnTo>
                    <a:pt x="1287521" y="1234059"/>
                  </a:lnTo>
                  <a:lnTo>
                    <a:pt x="921380" y="0"/>
                  </a:lnTo>
                  <a:close/>
                </a:path>
              </a:pathLst>
            </a:custGeom>
            <a:solidFill>
              <a:srgbClr val="BD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21209" y="2619629"/>
              <a:ext cx="1287780" cy="1612265"/>
            </a:xfrm>
            <a:custGeom>
              <a:avLst/>
              <a:gdLst/>
              <a:ahLst/>
              <a:cxnLst/>
              <a:rect l="l" t="t" r="r" b="b"/>
              <a:pathLst>
                <a:path w="1287779" h="1612264">
                  <a:moveTo>
                    <a:pt x="57018" y="1611884"/>
                  </a:moveTo>
                  <a:lnTo>
                    <a:pt x="43703" y="1565492"/>
                  </a:lnTo>
                  <a:lnTo>
                    <a:pt x="32197" y="1519015"/>
                  </a:lnTo>
                  <a:lnTo>
                    <a:pt x="22479" y="1472489"/>
                  </a:lnTo>
                  <a:lnTo>
                    <a:pt x="14530" y="1425955"/>
                  </a:lnTo>
                  <a:lnTo>
                    <a:pt x="8327" y="1379450"/>
                  </a:lnTo>
                  <a:lnTo>
                    <a:pt x="3852" y="1333014"/>
                  </a:lnTo>
                  <a:lnTo>
                    <a:pt x="1083" y="1286686"/>
                  </a:lnTo>
                  <a:lnTo>
                    <a:pt x="0" y="1240505"/>
                  </a:lnTo>
                  <a:lnTo>
                    <a:pt x="581" y="1194509"/>
                  </a:lnTo>
                  <a:lnTo>
                    <a:pt x="2807" y="1148737"/>
                  </a:lnTo>
                  <a:lnTo>
                    <a:pt x="6657" y="1103229"/>
                  </a:lnTo>
                  <a:lnTo>
                    <a:pt x="12110" y="1058022"/>
                  </a:lnTo>
                  <a:lnTo>
                    <a:pt x="19145" y="1013157"/>
                  </a:lnTo>
                  <a:lnTo>
                    <a:pt x="27743" y="968671"/>
                  </a:lnTo>
                  <a:lnTo>
                    <a:pt x="37882" y="924604"/>
                  </a:lnTo>
                  <a:lnTo>
                    <a:pt x="49542" y="880995"/>
                  </a:lnTo>
                  <a:lnTo>
                    <a:pt x="62702" y="837882"/>
                  </a:lnTo>
                  <a:lnTo>
                    <a:pt x="77341" y="795305"/>
                  </a:lnTo>
                  <a:lnTo>
                    <a:pt x="93440" y="753302"/>
                  </a:lnTo>
                  <a:lnTo>
                    <a:pt x="110977" y="711912"/>
                  </a:lnTo>
                  <a:lnTo>
                    <a:pt x="129932" y="671173"/>
                  </a:lnTo>
                  <a:lnTo>
                    <a:pt x="150284" y="631126"/>
                  </a:lnTo>
                  <a:lnTo>
                    <a:pt x="172012" y="591808"/>
                  </a:lnTo>
                  <a:lnTo>
                    <a:pt x="195097" y="553259"/>
                  </a:lnTo>
                  <a:lnTo>
                    <a:pt x="219517" y="515518"/>
                  </a:lnTo>
                  <a:lnTo>
                    <a:pt x="245252" y="478623"/>
                  </a:lnTo>
                  <a:lnTo>
                    <a:pt x="272281" y="442613"/>
                  </a:lnTo>
                  <a:lnTo>
                    <a:pt x="300584" y="407527"/>
                  </a:lnTo>
                  <a:lnTo>
                    <a:pt x="330139" y="373404"/>
                  </a:lnTo>
                  <a:lnTo>
                    <a:pt x="360927" y="340283"/>
                  </a:lnTo>
                  <a:lnTo>
                    <a:pt x="392927" y="308203"/>
                  </a:lnTo>
                  <a:lnTo>
                    <a:pt x="426118" y="277202"/>
                  </a:lnTo>
                  <a:lnTo>
                    <a:pt x="460479" y="247320"/>
                  </a:lnTo>
                  <a:lnTo>
                    <a:pt x="495991" y="218595"/>
                  </a:lnTo>
                  <a:lnTo>
                    <a:pt x="532632" y="191067"/>
                  </a:lnTo>
                  <a:lnTo>
                    <a:pt x="570381" y="164773"/>
                  </a:lnTo>
                  <a:lnTo>
                    <a:pt x="609219" y="139754"/>
                  </a:lnTo>
                  <a:lnTo>
                    <a:pt x="649125" y="116047"/>
                  </a:lnTo>
                  <a:lnTo>
                    <a:pt x="690077" y="93693"/>
                  </a:lnTo>
                  <a:lnTo>
                    <a:pt x="732056" y="72728"/>
                  </a:lnTo>
                  <a:lnTo>
                    <a:pt x="775041" y="53194"/>
                  </a:lnTo>
                  <a:lnTo>
                    <a:pt x="819011" y="35127"/>
                  </a:lnTo>
                  <a:lnTo>
                    <a:pt x="863945" y="18568"/>
                  </a:lnTo>
                  <a:lnTo>
                    <a:pt x="909823" y="3556"/>
                  </a:lnTo>
                  <a:lnTo>
                    <a:pt x="913633" y="2286"/>
                  </a:lnTo>
                  <a:lnTo>
                    <a:pt x="917443" y="1143"/>
                  </a:lnTo>
                  <a:lnTo>
                    <a:pt x="921380" y="0"/>
                  </a:lnTo>
                  <a:lnTo>
                    <a:pt x="1287521" y="1234059"/>
                  </a:lnTo>
                  <a:lnTo>
                    <a:pt x="57018" y="16118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42590" y="2566416"/>
              <a:ext cx="366395" cy="1287780"/>
            </a:xfrm>
            <a:custGeom>
              <a:avLst/>
              <a:gdLst/>
              <a:ahLst/>
              <a:cxnLst/>
              <a:rect l="l" t="t" r="r" b="b"/>
              <a:pathLst>
                <a:path w="366395" h="1287779">
                  <a:moveTo>
                    <a:pt x="366140" y="0"/>
                  </a:moveTo>
                  <a:lnTo>
                    <a:pt x="313068" y="1094"/>
                  </a:lnTo>
                  <a:lnTo>
                    <a:pt x="260140" y="4373"/>
                  </a:lnTo>
                  <a:lnTo>
                    <a:pt x="207423" y="9827"/>
                  </a:lnTo>
                  <a:lnTo>
                    <a:pt x="154984" y="17446"/>
                  </a:lnTo>
                  <a:lnTo>
                    <a:pt x="102889" y="27223"/>
                  </a:lnTo>
                  <a:lnTo>
                    <a:pt x="51206" y="39148"/>
                  </a:lnTo>
                  <a:lnTo>
                    <a:pt x="0" y="53212"/>
                  </a:lnTo>
                  <a:lnTo>
                    <a:pt x="366140" y="1287272"/>
                  </a:lnTo>
                  <a:lnTo>
                    <a:pt x="366140" y="0"/>
                  </a:lnTo>
                  <a:close/>
                </a:path>
              </a:pathLst>
            </a:custGeom>
            <a:solidFill>
              <a:srgbClr val="2E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42590" y="2566416"/>
              <a:ext cx="366395" cy="1287780"/>
            </a:xfrm>
            <a:custGeom>
              <a:avLst/>
              <a:gdLst/>
              <a:ahLst/>
              <a:cxnLst/>
              <a:rect l="l" t="t" r="r" b="b"/>
              <a:pathLst>
                <a:path w="366395" h="1287779">
                  <a:moveTo>
                    <a:pt x="0" y="53212"/>
                  </a:moveTo>
                  <a:lnTo>
                    <a:pt x="51206" y="39148"/>
                  </a:lnTo>
                  <a:lnTo>
                    <a:pt x="102889" y="27223"/>
                  </a:lnTo>
                  <a:lnTo>
                    <a:pt x="154984" y="17446"/>
                  </a:lnTo>
                  <a:lnTo>
                    <a:pt x="207423" y="9827"/>
                  </a:lnTo>
                  <a:lnTo>
                    <a:pt x="260140" y="4373"/>
                  </a:lnTo>
                  <a:lnTo>
                    <a:pt x="313068" y="1094"/>
                  </a:lnTo>
                  <a:lnTo>
                    <a:pt x="366140" y="0"/>
                  </a:lnTo>
                  <a:lnTo>
                    <a:pt x="366140" y="1287272"/>
                  </a:lnTo>
                  <a:lnTo>
                    <a:pt x="0" y="5321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848861" y="3121278"/>
            <a:ext cx="45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25.5%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77183" y="4341114"/>
            <a:ext cx="460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22.3%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43860" y="4846066"/>
            <a:ext cx="37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04040"/>
                </a:solidFill>
                <a:latin typeface="Arial MT"/>
                <a:cs typeface="Arial MT"/>
              </a:rPr>
              <a:t>9.8%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39161" y="4560189"/>
            <a:ext cx="37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6.8%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81860" y="4217034"/>
            <a:ext cx="37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04040"/>
                </a:solidFill>
                <a:latin typeface="Arial MT"/>
                <a:cs typeface="Arial MT"/>
              </a:rPr>
              <a:t>6.0%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62301" y="3330955"/>
            <a:ext cx="45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25.2%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74085" y="2643632"/>
            <a:ext cx="37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4.6%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83919" y="555650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0A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0800" y="555650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0B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97679" y="5556503"/>
            <a:ext cx="79375" cy="76200"/>
          </a:xfrm>
          <a:custGeom>
            <a:avLst/>
            <a:gdLst/>
            <a:ahLst/>
            <a:cxnLst/>
            <a:rect l="l" t="t" r="r" b="b"/>
            <a:pathLst>
              <a:path w="79375" h="76200">
                <a:moveTo>
                  <a:pt x="79248" y="0"/>
                </a:moveTo>
                <a:lnTo>
                  <a:pt x="0" y="0"/>
                </a:lnTo>
                <a:lnTo>
                  <a:pt x="0" y="76200"/>
                </a:lnTo>
                <a:lnTo>
                  <a:pt x="79248" y="76200"/>
                </a:lnTo>
                <a:lnTo>
                  <a:pt x="79248" y="0"/>
                </a:lnTo>
                <a:close/>
              </a:path>
            </a:pathLst>
          </a:custGeom>
          <a:solidFill>
            <a:srgbClr val="E87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919" y="580034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1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843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90800" y="580034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1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E3C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89605" y="5417616"/>
            <a:ext cx="1579245" cy="49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700"/>
              </a:lnSpc>
              <a:spcBef>
                <a:spcPts val="100"/>
              </a:spcBef>
            </a:pPr>
            <a:r>
              <a:rPr lang="zh-CN" altLang="en-US" sz="1200" dirty="0">
                <a:solidFill>
                  <a:srgbClr val="585858"/>
                </a:solidFill>
                <a:latin typeface="Arial MT"/>
                <a:cs typeface="Arial MT"/>
              </a:rPr>
              <a:t>社交媒體平台</a:t>
            </a:r>
            <a:endParaRPr lang="en-HK" altLang="zh-CN" sz="1200" dirty="0">
              <a:solidFill>
                <a:srgbClr val="585858"/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33700"/>
              </a:lnSpc>
              <a:spcBef>
                <a:spcPts val="100"/>
              </a:spcBef>
            </a:pPr>
            <a:r>
              <a:rPr lang="zh-CN" altLang="en-US" sz="1200" spc="-25" dirty="0">
                <a:solidFill>
                  <a:srgbClr val="585858"/>
                </a:solidFill>
                <a:latin typeface="Arial MT"/>
                <a:cs typeface="Arial MT"/>
              </a:rPr>
              <a:t>新聞網站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297679" y="5800344"/>
            <a:ext cx="79375" cy="76200"/>
          </a:xfrm>
          <a:custGeom>
            <a:avLst/>
            <a:gdLst/>
            <a:ahLst/>
            <a:cxnLst/>
            <a:rect l="l" t="t" r="r" b="b"/>
            <a:pathLst>
              <a:path w="79375" h="76200">
                <a:moveTo>
                  <a:pt x="79248" y="0"/>
                </a:moveTo>
                <a:lnTo>
                  <a:pt x="0" y="0"/>
                </a:lnTo>
                <a:lnTo>
                  <a:pt x="0" y="76199"/>
                </a:lnTo>
                <a:lnTo>
                  <a:pt x="79248" y="76199"/>
                </a:lnTo>
                <a:lnTo>
                  <a:pt x="79248" y="0"/>
                </a:lnTo>
                <a:close/>
              </a:path>
            </a:pathLst>
          </a:custGeom>
          <a:solidFill>
            <a:srgbClr val="BD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397502" y="5417616"/>
            <a:ext cx="1089025" cy="49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700"/>
              </a:lnSpc>
              <a:spcBef>
                <a:spcPts val="100"/>
              </a:spcBef>
            </a:pPr>
            <a:r>
              <a:rPr lang="zh-CN" altLang="en-US" sz="1200" dirty="0">
                <a:solidFill>
                  <a:srgbClr val="585858"/>
                </a:solidFill>
                <a:latin typeface="Arial MT"/>
                <a:cs typeface="Arial MT"/>
              </a:rPr>
              <a:t>新聞平台</a:t>
            </a:r>
            <a:endParaRPr lang="en-HK" altLang="zh-CN" sz="1200" dirty="0">
              <a:solidFill>
                <a:srgbClr val="585858"/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33700"/>
              </a:lnSpc>
              <a:spcBef>
                <a:spcPts val="100"/>
              </a:spcBef>
            </a:pPr>
            <a:r>
              <a:rPr lang="zh-CN" altLang="en-US" sz="1200" dirty="0">
                <a:solidFill>
                  <a:srgbClr val="585858"/>
                </a:solidFill>
                <a:latin typeface="Arial MT"/>
                <a:cs typeface="Arial MT"/>
              </a:rPr>
              <a:t>電視台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83919" y="604418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1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2E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1557" y="5417616"/>
            <a:ext cx="1377950" cy="741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700"/>
              </a:lnSpc>
              <a:spcBef>
                <a:spcPts val="100"/>
              </a:spcBef>
            </a:pPr>
            <a:r>
              <a:rPr lang="zh-CN" altLang="en-US" sz="1200" spc="-25" dirty="0">
                <a:solidFill>
                  <a:srgbClr val="585858"/>
                </a:solidFill>
                <a:latin typeface="Arial MT"/>
                <a:cs typeface="Arial MT"/>
              </a:rPr>
              <a:t>新聞應用程式</a:t>
            </a:r>
            <a:r>
              <a:rPr sz="12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endParaRPr lang="en-HK" sz="1200" spc="-25" dirty="0">
              <a:solidFill>
                <a:srgbClr val="585858"/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33700"/>
              </a:lnSpc>
              <a:spcBef>
                <a:spcPts val="100"/>
              </a:spcBef>
            </a:pPr>
            <a:r>
              <a:rPr lang="zh-CN" altLang="en-US" sz="1200" spc="-20" dirty="0">
                <a:solidFill>
                  <a:srgbClr val="585858"/>
                </a:solidFill>
                <a:latin typeface="Arial MT"/>
                <a:cs typeface="Arial MT"/>
              </a:rPr>
              <a:t>即時通訊程式</a:t>
            </a:r>
            <a:r>
              <a:rPr sz="12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lang="en-HK" sz="1200" spc="-20" dirty="0">
                <a:solidFill>
                  <a:srgbClr val="585858"/>
                </a:solidFill>
                <a:latin typeface="Arial MT"/>
                <a:cs typeface="Arial MT"/>
              </a:rPr>
              <a:t>       </a:t>
            </a:r>
            <a:r>
              <a:rPr lang="zh-CN" altLang="en-US" sz="1200" spc="-20" dirty="0">
                <a:solidFill>
                  <a:srgbClr val="585858"/>
                </a:solidFill>
                <a:latin typeface="Arial MT"/>
                <a:cs typeface="Arial MT"/>
              </a:rPr>
              <a:t>報章及廣播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58404" y="2401316"/>
            <a:ext cx="1414780" cy="1769110"/>
          </a:xfrm>
          <a:custGeom>
            <a:avLst/>
            <a:gdLst/>
            <a:ahLst/>
            <a:cxnLst/>
            <a:rect l="l" t="t" r="r" b="b"/>
            <a:pathLst>
              <a:path w="1414779" h="1769110">
                <a:moveTo>
                  <a:pt x="23227" y="1768729"/>
                </a:moveTo>
                <a:lnTo>
                  <a:pt x="15618" y="1721435"/>
                </a:lnTo>
                <a:lnTo>
                  <a:pt x="9528" y="1674252"/>
                </a:lnTo>
                <a:lnTo>
                  <a:pt x="4939" y="1627203"/>
                </a:lnTo>
                <a:lnTo>
                  <a:pt x="1833" y="1580314"/>
                </a:lnTo>
                <a:lnTo>
                  <a:pt x="192" y="1533612"/>
                </a:lnTo>
                <a:lnTo>
                  <a:pt x="0" y="1487121"/>
                </a:lnTo>
                <a:lnTo>
                  <a:pt x="1236" y="1440868"/>
                </a:lnTo>
                <a:lnTo>
                  <a:pt x="3884" y="1394877"/>
                </a:lnTo>
                <a:lnTo>
                  <a:pt x="7926" y="1349175"/>
                </a:lnTo>
                <a:lnTo>
                  <a:pt x="13344" y="1303788"/>
                </a:lnTo>
                <a:lnTo>
                  <a:pt x="20120" y="1258739"/>
                </a:lnTo>
                <a:lnTo>
                  <a:pt x="28235" y="1214057"/>
                </a:lnTo>
                <a:lnTo>
                  <a:pt x="37673" y="1169765"/>
                </a:lnTo>
                <a:lnTo>
                  <a:pt x="48415" y="1125889"/>
                </a:lnTo>
                <a:lnTo>
                  <a:pt x="60443" y="1082456"/>
                </a:lnTo>
                <a:lnTo>
                  <a:pt x="73740" y="1039490"/>
                </a:lnTo>
                <a:lnTo>
                  <a:pt x="88287" y="997018"/>
                </a:lnTo>
                <a:lnTo>
                  <a:pt x="104067" y="955065"/>
                </a:lnTo>
                <a:lnTo>
                  <a:pt x="121061" y="913656"/>
                </a:lnTo>
                <a:lnTo>
                  <a:pt x="139252" y="872817"/>
                </a:lnTo>
                <a:lnTo>
                  <a:pt x="158622" y="832574"/>
                </a:lnTo>
                <a:lnTo>
                  <a:pt x="179153" y="792952"/>
                </a:lnTo>
                <a:lnTo>
                  <a:pt x="200827" y="753978"/>
                </a:lnTo>
                <a:lnTo>
                  <a:pt x="223626" y="715675"/>
                </a:lnTo>
                <a:lnTo>
                  <a:pt x="247532" y="678071"/>
                </a:lnTo>
                <a:lnTo>
                  <a:pt x="272528" y="641191"/>
                </a:lnTo>
                <a:lnTo>
                  <a:pt x="298595" y="605060"/>
                </a:lnTo>
                <a:lnTo>
                  <a:pt x="325715" y="569703"/>
                </a:lnTo>
                <a:lnTo>
                  <a:pt x="353872" y="535148"/>
                </a:lnTo>
                <a:lnTo>
                  <a:pt x="383045" y="501418"/>
                </a:lnTo>
                <a:lnTo>
                  <a:pt x="413219" y="468540"/>
                </a:lnTo>
                <a:lnTo>
                  <a:pt x="444375" y="436540"/>
                </a:lnTo>
                <a:lnTo>
                  <a:pt x="476494" y="405442"/>
                </a:lnTo>
                <a:lnTo>
                  <a:pt x="509560" y="375273"/>
                </a:lnTo>
                <a:lnTo>
                  <a:pt x="543554" y="346058"/>
                </a:lnTo>
                <a:lnTo>
                  <a:pt x="578458" y="317823"/>
                </a:lnTo>
                <a:lnTo>
                  <a:pt x="614254" y="290593"/>
                </a:lnTo>
                <a:lnTo>
                  <a:pt x="650925" y="264394"/>
                </a:lnTo>
                <a:lnTo>
                  <a:pt x="688453" y="239252"/>
                </a:lnTo>
                <a:lnTo>
                  <a:pt x="726819" y="215191"/>
                </a:lnTo>
                <a:lnTo>
                  <a:pt x="766006" y="192239"/>
                </a:lnTo>
                <a:lnTo>
                  <a:pt x="805996" y="170419"/>
                </a:lnTo>
                <a:lnTo>
                  <a:pt x="846770" y="149759"/>
                </a:lnTo>
                <a:lnTo>
                  <a:pt x="888312" y="130283"/>
                </a:lnTo>
                <a:lnTo>
                  <a:pt x="930603" y="112018"/>
                </a:lnTo>
                <a:lnTo>
                  <a:pt x="973625" y="94988"/>
                </a:lnTo>
                <a:lnTo>
                  <a:pt x="1017360" y="79219"/>
                </a:lnTo>
                <a:lnTo>
                  <a:pt x="1061791" y="64738"/>
                </a:lnTo>
                <a:lnTo>
                  <a:pt x="1106899" y="51569"/>
                </a:lnTo>
                <a:lnTo>
                  <a:pt x="1152667" y="39738"/>
                </a:lnTo>
                <a:lnTo>
                  <a:pt x="1199076" y="29270"/>
                </a:lnTo>
                <a:lnTo>
                  <a:pt x="1246110" y="20193"/>
                </a:lnTo>
                <a:lnTo>
                  <a:pt x="1287942" y="13358"/>
                </a:lnTo>
                <a:lnTo>
                  <a:pt x="1329977" y="7715"/>
                </a:lnTo>
                <a:lnTo>
                  <a:pt x="1372179" y="3262"/>
                </a:lnTo>
                <a:lnTo>
                  <a:pt x="1414512" y="0"/>
                </a:lnTo>
              </a:path>
            </a:pathLst>
          </a:custGeom>
          <a:ln w="28575">
            <a:solidFill>
              <a:srgbClr val="2E46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63372" y="2711323"/>
            <a:ext cx="1247775" cy="4552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90"/>
              </a:spcBef>
            </a:pPr>
            <a:r>
              <a:rPr lang="zh-CN" altLang="en-US" sz="1400" spc="-10" dirty="0">
                <a:solidFill>
                  <a:srgbClr val="2E469C"/>
                </a:solidFill>
                <a:latin typeface="Arial MT"/>
                <a:cs typeface="Arial MT"/>
              </a:rPr>
              <a:t>傳統線下</a:t>
            </a:r>
            <a:endParaRPr lang="en-HK" altLang="zh-CN" sz="1400" spc="-10" dirty="0">
              <a:solidFill>
                <a:srgbClr val="2E469C"/>
              </a:solidFill>
              <a:latin typeface="Arial MT"/>
              <a:cs typeface="Arial MT"/>
            </a:endParaRPr>
          </a:p>
          <a:p>
            <a:pPr marL="12700" marR="5080" indent="203835">
              <a:lnSpc>
                <a:spcPct val="100000"/>
              </a:lnSpc>
              <a:spcBef>
                <a:spcPts val="90"/>
              </a:spcBef>
            </a:pPr>
            <a:r>
              <a:rPr lang="zh-CN" altLang="en-US" sz="1400" spc="-10" dirty="0">
                <a:solidFill>
                  <a:srgbClr val="2E469C"/>
                </a:solidFill>
                <a:latin typeface="Arial MT"/>
                <a:cs typeface="Arial MT"/>
              </a:rPr>
              <a:t>媒介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51743" y="1473527"/>
            <a:ext cx="6123940" cy="4570657"/>
          </a:xfrm>
          <a:custGeom>
            <a:avLst/>
            <a:gdLst/>
            <a:ahLst/>
            <a:cxnLst/>
            <a:rect l="l" t="t" r="r" b="b"/>
            <a:pathLst>
              <a:path w="6123940" h="5017134">
                <a:moveTo>
                  <a:pt x="6123432" y="0"/>
                </a:moveTo>
                <a:lnTo>
                  <a:pt x="0" y="0"/>
                </a:lnTo>
                <a:lnTo>
                  <a:pt x="0" y="5017008"/>
                </a:lnTo>
                <a:lnTo>
                  <a:pt x="6123432" y="5017008"/>
                </a:lnTo>
                <a:lnTo>
                  <a:pt x="6123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596509" y="1551177"/>
            <a:ext cx="591629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TW" altLang="en-US" sz="1600" b="1" dirty="0"/>
              <a:t>新聞機構的應用程式</a:t>
            </a:r>
            <a:r>
              <a:rPr lang="zh-TW" altLang="en-US" sz="1600" dirty="0"/>
              <a:t>是接收新聞最常用的方式。透過通知，這些應用程式可以</a:t>
            </a:r>
            <a:r>
              <a:rPr lang="zh-CN" altLang="en-US" sz="1600" dirty="0"/>
              <a:t>促使</a:t>
            </a:r>
            <a:r>
              <a:rPr lang="zh-TW" altLang="en-US" sz="1600" dirty="0"/>
              <a:t>積極尋找新聞和被動接收新聞的使用者</a:t>
            </a:r>
            <a:r>
              <a:rPr lang="zh-CN" altLang="en-US" sz="1600" dirty="0"/>
              <a:t>獲取新聞</a:t>
            </a:r>
            <a:r>
              <a:rPr lang="zh-TW" altLang="en-US" sz="1600" dirty="0"/>
              <a:t>。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96509" y="2295590"/>
            <a:ext cx="5963920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TW" altLang="en-US" sz="1600" b="1" dirty="0"/>
              <a:t>社交媒體</a:t>
            </a:r>
            <a:r>
              <a:rPr lang="zh-TW" altLang="en-US" sz="1600" dirty="0"/>
              <a:t>包括新聞機構在 </a:t>
            </a:r>
            <a:r>
              <a:rPr lang="en-HK" sz="1600" dirty="0"/>
              <a:t>Facebook/Instagram </a:t>
            </a:r>
            <a:r>
              <a:rPr lang="zh-TW" altLang="en-US" sz="1600" dirty="0"/>
              <a:t>上的貼文、</a:t>
            </a:r>
            <a:r>
              <a:rPr lang="en-HK" sz="1600" dirty="0"/>
              <a:t>YouTube </a:t>
            </a:r>
            <a:r>
              <a:rPr lang="zh-TW" altLang="en-US" sz="1600" dirty="0"/>
              <a:t>頻道和</a:t>
            </a:r>
            <a:r>
              <a:rPr lang="zh-CN" altLang="en-US" sz="1600" dirty="0"/>
              <a:t>網上</a:t>
            </a:r>
            <a:r>
              <a:rPr lang="zh-TW" altLang="en-US" sz="1600" dirty="0"/>
              <a:t>論壇。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11336" y="2903679"/>
            <a:ext cx="5506720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TW" altLang="en-US" sz="1600" b="1" dirty="0"/>
              <a:t>年輕人</a:t>
            </a:r>
            <a:r>
              <a:rPr lang="zh-TW" altLang="en-US" sz="1600" dirty="0"/>
              <a:t>特別傾向透過新聞機構在社交媒體上的貼文來獲取新聞（</a:t>
            </a:r>
            <a:r>
              <a:rPr lang="en-US" altLang="zh-TW" sz="1600" dirty="0"/>
              <a:t>12%</a:t>
            </a:r>
            <a:r>
              <a:rPr lang="zh-TW" altLang="en-US" sz="1600" dirty="0"/>
              <a:t>）。</a:t>
            </a:r>
            <a:endParaRPr lang="en-HK" altLang="zh-TW" sz="1600" dirty="0"/>
          </a:p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TW" altLang="en-US" sz="1600" dirty="0"/>
              <a:t>相對而言，非新聞頁面和個人在社交媒體上的貼文使用率較低（但仍高於報紙和廣播）。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37011" y="4054281"/>
            <a:ext cx="56616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TW" altLang="en-US" sz="1600" b="1" dirty="0"/>
              <a:t>電視新聞仍然是一個重要的新聞來源</a:t>
            </a:r>
            <a:r>
              <a:rPr lang="zh-TW" altLang="en-US" sz="1600" dirty="0"/>
              <a:t>，並且有效地維持了定期的新聞習慣。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37011" y="4634447"/>
            <a:ext cx="57442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CN" altLang="en-US" sz="1600" dirty="0"/>
              <a:t>類似</a:t>
            </a:r>
            <a:r>
              <a:rPr lang="en-US" altLang="zh-TW" sz="1600" dirty="0"/>
              <a:t>Google</a:t>
            </a:r>
            <a:r>
              <a:rPr lang="zh-TW" altLang="en-US" sz="1600" dirty="0"/>
              <a:t>、</a:t>
            </a:r>
            <a:r>
              <a:rPr lang="en-US" altLang="zh-TW" sz="1600" dirty="0"/>
              <a:t>Yahoo</a:t>
            </a:r>
            <a:r>
              <a:rPr lang="zh-TW" altLang="en-US" sz="1600" dirty="0"/>
              <a:t>和</a:t>
            </a:r>
            <a:r>
              <a:rPr lang="en-US" altLang="zh-TW" sz="1600" dirty="0"/>
              <a:t>Line</a:t>
            </a:r>
            <a:r>
              <a:rPr lang="zh-TW" altLang="en-US" sz="1600" dirty="0"/>
              <a:t>這樣的</a:t>
            </a:r>
            <a:r>
              <a:rPr lang="zh-TW" altLang="en-US" sz="1600" b="1" dirty="0"/>
              <a:t>整合</a:t>
            </a:r>
            <a:r>
              <a:rPr lang="zh-CN" altLang="en-US" sz="1600" b="1" dirty="0"/>
              <a:t>型</a:t>
            </a:r>
            <a:r>
              <a:rPr lang="zh-TW" altLang="en-US" sz="1600" b="1" dirty="0"/>
              <a:t>新聞平台更常被</a:t>
            </a:r>
            <a:r>
              <a:rPr lang="zh-CN" altLang="en-US" sz="1600" b="1" dirty="0"/>
              <a:t>年長</a:t>
            </a:r>
            <a:r>
              <a:rPr lang="zh-TW" altLang="en-US" sz="1600" b="1" dirty="0"/>
              <a:t>的受訪者使用</a:t>
            </a:r>
            <a:r>
              <a:rPr lang="zh-TW" altLang="en-US" sz="1600" dirty="0"/>
              <a:t>。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28847" y="5273342"/>
            <a:ext cx="570547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lang="zh-TW" altLang="en-US" sz="1600" dirty="0"/>
              <a:t>那些</a:t>
            </a:r>
            <a:r>
              <a:rPr lang="zh-TW" altLang="en-US" sz="1600" b="1" dirty="0"/>
              <a:t>沒有定期</a:t>
            </a:r>
            <a:r>
              <a:rPr lang="zh-CN" altLang="en-US" sz="1600" b="1" dirty="0"/>
              <a:t>閱讀</a:t>
            </a:r>
            <a:r>
              <a:rPr lang="zh-TW" altLang="en-US" sz="1600" b="1" dirty="0"/>
              <a:t>新聞習</a:t>
            </a:r>
            <a:r>
              <a:rPr lang="zh-TW" altLang="en-US" sz="1600" dirty="0"/>
              <a:t>慣的</a:t>
            </a:r>
            <a:r>
              <a:rPr lang="zh-CN" altLang="en-US" sz="1600" dirty="0"/>
              <a:t>人士</a:t>
            </a:r>
            <a:r>
              <a:rPr lang="zh-TW" altLang="en-US" sz="1600" dirty="0"/>
              <a:t>，稍微更常透過</a:t>
            </a:r>
            <a:r>
              <a:rPr lang="zh-TW" altLang="en-US" sz="1600" b="1" dirty="0"/>
              <a:t>即時通訊應用程式</a:t>
            </a:r>
            <a:r>
              <a:rPr lang="zh-TW" altLang="en-US" sz="1600" dirty="0"/>
              <a:t>獲取新聞。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4060" y="1749122"/>
            <a:ext cx="3637915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75"/>
              </a:lnSpc>
            </a:pPr>
            <a:r>
              <a:rPr lang="zh-CN" altLang="en-US" sz="1250" spc="-50" dirty="0">
                <a:latin typeface="Microsoft JhengHei"/>
                <a:cs typeface="Microsoft JhengHei"/>
              </a:rPr>
              <a:t>問題：</a:t>
            </a:r>
            <a:r>
              <a:rPr sz="1250" spc="-50" dirty="0" err="1">
                <a:latin typeface="Microsoft JhengHei"/>
                <a:cs typeface="Microsoft JhengHei"/>
              </a:rPr>
              <a:t>你主要是從什麽媒介接收新聞呢</a:t>
            </a:r>
            <a:r>
              <a:rPr sz="1250" spc="-50" dirty="0">
                <a:latin typeface="Microsoft JhengHei"/>
                <a:cs typeface="Microsoft JhengHei"/>
              </a:rPr>
              <a:t>？</a:t>
            </a:r>
            <a:endParaRPr sz="1250" dirty="0">
              <a:latin typeface="Microsoft JhengHei"/>
              <a:cs typeface="Microsoft JhengHei"/>
            </a:endParaRPr>
          </a:p>
          <a:p>
            <a:pPr marL="1993264">
              <a:lnSpc>
                <a:spcPct val="100000"/>
              </a:lnSpc>
              <a:spcBef>
                <a:spcPts val="810"/>
              </a:spcBef>
            </a:pPr>
            <a:r>
              <a:rPr lang="zh-CN" altLang="en-US" sz="1850" dirty="0">
                <a:solidFill>
                  <a:srgbClr val="585858"/>
                </a:solidFill>
                <a:latin typeface="Arial MT"/>
                <a:cs typeface="Arial MT"/>
              </a:rPr>
              <a:t>媒介使用</a:t>
            </a:r>
            <a:endParaRPr sz="185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spc="-20" dirty="0">
                <a:solidFill>
                  <a:schemeClr val="tx1"/>
                </a:solidFill>
              </a:rPr>
              <a:t>大家這樣說</a:t>
            </a:r>
            <a:r>
              <a:rPr lang="en-US" altLang="zh-CN" b="1" spc="-20" dirty="0">
                <a:solidFill>
                  <a:schemeClr val="tx1"/>
                </a:solidFill>
              </a:rPr>
              <a:t>……</a:t>
            </a:r>
            <a:endParaRPr b="1" spc="-2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685" y="1260544"/>
            <a:ext cx="5088255" cy="11017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CN" altLang="en-US" sz="1600" b="1" spc="-10" dirty="0">
                <a:latin typeface="Arial"/>
                <a:cs typeface="Arial"/>
              </a:rPr>
              <a:t>新聞機構的應用程式</a:t>
            </a:r>
            <a:endParaRPr lang="en-HK" sz="1600" dirty="0">
              <a:latin typeface="Arial"/>
              <a:cs typeface="Arial"/>
            </a:endParaRPr>
          </a:p>
          <a:p>
            <a:pPr marL="468630" marR="5080">
              <a:lnSpc>
                <a:spcPts val="1920"/>
              </a:lnSpc>
              <a:spcBef>
                <a:spcPts val="509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20" dirty="0">
                <a:latin typeface="Microsoft JhengHei"/>
                <a:cs typeface="Microsoft JhengHei"/>
              </a:rPr>
              <a:t>我喜歡在坐車上班時看一下那些新聞</a:t>
            </a:r>
            <a:r>
              <a:rPr sz="1600" i="1" spc="-40" dirty="0">
                <a:latin typeface="Arial"/>
                <a:cs typeface="Arial"/>
              </a:rPr>
              <a:t>Apps</a:t>
            </a:r>
            <a:r>
              <a:rPr sz="1700" spc="-80" dirty="0">
                <a:latin typeface="Microsoft JhengHei"/>
                <a:cs typeface="Microsoft JhengHei"/>
              </a:rPr>
              <a:t>，或者上</a:t>
            </a:r>
            <a:r>
              <a:rPr sz="1700" spc="-114" dirty="0">
                <a:latin typeface="Microsoft JhengHei"/>
                <a:cs typeface="Microsoft JhengHei"/>
              </a:rPr>
              <a:t>連登看看有什麼的</a:t>
            </a:r>
            <a:r>
              <a:rPr sz="1600" i="1" spc="-35" dirty="0">
                <a:latin typeface="Arial"/>
                <a:cs typeface="Arial"/>
              </a:rPr>
              <a:t>news</a:t>
            </a:r>
            <a:r>
              <a:rPr sz="1700" spc="-50" dirty="0">
                <a:latin typeface="Microsoft JhengHei"/>
                <a:cs typeface="Microsoft JhengHei"/>
              </a:rPr>
              <a:t>，留意下一些</a:t>
            </a:r>
            <a:r>
              <a:rPr sz="1600" i="1" dirty="0">
                <a:latin typeface="Arial"/>
                <a:cs typeface="Arial"/>
              </a:rPr>
              <a:t>hot</a:t>
            </a:r>
            <a:r>
              <a:rPr sz="1600" i="1" spc="1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topics</a:t>
            </a:r>
            <a:r>
              <a:rPr sz="1700" spc="-110" dirty="0">
                <a:latin typeface="Microsoft JhengHei"/>
                <a:cs typeface="Microsoft JhengHei"/>
              </a:rPr>
              <a:t>。</a:t>
            </a:r>
            <a:r>
              <a:rPr sz="1600" i="1" spc="-5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685" y="2676868"/>
            <a:ext cx="10848340" cy="120142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CN" altLang="en-US" sz="1600" b="1" dirty="0">
                <a:latin typeface="Arial"/>
                <a:cs typeface="Arial"/>
              </a:rPr>
              <a:t>社交媒體</a:t>
            </a:r>
            <a:endParaRPr lang="zh-TW" altLang="en-US" sz="1600" dirty="0">
              <a:latin typeface="Arial"/>
              <a:cs typeface="Arial"/>
            </a:endParaRPr>
          </a:p>
          <a:p>
            <a:pPr marL="352425" marR="5080">
              <a:lnSpc>
                <a:spcPct val="94200"/>
              </a:lnSpc>
              <a:spcBef>
                <a:spcPts val="860"/>
              </a:spcBef>
            </a:pPr>
            <a:r>
              <a:rPr lang="zh-TW" altLang="en-US" sz="1600" i="1" spc="-25" dirty="0">
                <a:latin typeface="Arial"/>
                <a:cs typeface="Arial"/>
              </a:rPr>
              <a:t>“</a:t>
            </a:r>
            <a:r>
              <a:rPr lang="zh-TW" altLang="en-US" sz="1700" spc="-110" dirty="0">
                <a:latin typeface="Microsoft JhengHei"/>
                <a:cs typeface="Microsoft JhengHei"/>
              </a:rPr>
              <a:t>我接收新聞嘅主要</a:t>
            </a:r>
            <a:r>
              <a:rPr lang="en-US" altLang="zh-TW" sz="1600" i="1" spc="-10" dirty="0">
                <a:latin typeface="Arial"/>
                <a:cs typeface="Arial"/>
              </a:rPr>
              <a:t>source</a:t>
            </a:r>
            <a:r>
              <a:rPr lang="zh-TW" altLang="en-US" sz="1700" spc="-135" dirty="0">
                <a:latin typeface="Microsoft JhengHei"/>
                <a:cs typeface="Microsoft JhengHei"/>
              </a:rPr>
              <a:t>是</a:t>
            </a:r>
            <a:r>
              <a:rPr lang="en-US" altLang="zh-TW" sz="1600" i="1" spc="-45" dirty="0">
                <a:latin typeface="Arial"/>
                <a:cs typeface="Arial"/>
              </a:rPr>
              <a:t>IG</a:t>
            </a:r>
            <a:r>
              <a:rPr lang="zh-TW" altLang="en-US" sz="1700" spc="-60" dirty="0">
                <a:latin typeface="Microsoft JhengHei"/>
                <a:cs typeface="Microsoft JhengHei"/>
              </a:rPr>
              <a:t>，有新聞媒體嘅</a:t>
            </a:r>
            <a:r>
              <a:rPr lang="en-US" altLang="zh-TW" sz="1600" i="1" spc="-10" dirty="0">
                <a:latin typeface="Arial"/>
                <a:cs typeface="Arial"/>
              </a:rPr>
              <a:t>IG</a:t>
            </a:r>
            <a:r>
              <a:rPr lang="zh-TW" altLang="en-US" sz="1700" spc="-130" dirty="0">
                <a:latin typeface="Microsoft JhengHei"/>
                <a:cs typeface="Microsoft JhengHei"/>
              </a:rPr>
              <a:t>， 例如獨媒；也有綜合新聞之類，例如有些平台會</a:t>
            </a:r>
            <a:r>
              <a:rPr lang="en-US" altLang="zh-TW" sz="1600" i="1" spc="-20" dirty="0">
                <a:latin typeface="Arial"/>
                <a:cs typeface="Arial"/>
              </a:rPr>
              <a:t>share</a:t>
            </a:r>
            <a:r>
              <a:rPr lang="zh-TW" altLang="en-US" sz="1700" spc="-110" dirty="0">
                <a:latin typeface="Microsoft JhengHei"/>
                <a:cs typeface="Microsoft JhengHei"/>
              </a:rPr>
              <a:t>不同的新聞出來，有不同嘅</a:t>
            </a:r>
            <a:r>
              <a:rPr lang="en-US" altLang="zh-TW" sz="1600" i="1" spc="-10" dirty="0">
                <a:latin typeface="Arial"/>
                <a:cs typeface="Arial"/>
              </a:rPr>
              <a:t>post</a:t>
            </a:r>
            <a:r>
              <a:rPr lang="zh-TW" altLang="en-US" sz="1700" spc="-135" dirty="0">
                <a:latin typeface="Microsoft JhengHei"/>
                <a:cs typeface="Microsoft JhengHei"/>
              </a:rPr>
              <a:t>。</a:t>
            </a:r>
            <a:r>
              <a:rPr lang="en-US" altLang="zh-TW" sz="1600" i="1" spc="60" dirty="0">
                <a:latin typeface="Arial"/>
                <a:cs typeface="Arial"/>
              </a:rPr>
              <a:t>…  </a:t>
            </a:r>
            <a:r>
              <a:rPr lang="zh-TW" altLang="en-US" sz="1700" spc="-80" dirty="0">
                <a:latin typeface="Microsoft JhengHei"/>
                <a:cs typeface="Microsoft JhengHei"/>
              </a:rPr>
              <a:t>現在閑著的時間，就會開</a:t>
            </a:r>
            <a:r>
              <a:rPr lang="en-US" altLang="zh-TW" sz="1600" i="1" spc="-10" dirty="0">
                <a:latin typeface="Arial"/>
                <a:cs typeface="Arial"/>
              </a:rPr>
              <a:t>IG</a:t>
            </a:r>
            <a:r>
              <a:rPr lang="zh-TW" altLang="en-US" sz="1700" spc="-120" dirty="0">
                <a:latin typeface="Microsoft JhengHei"/>
                <a:cs typeface="Microsoft JhengHei"/>
              </a:rPr>
              <a:t>來看，有六至七成也是跟新聞有關。我沒有特別去</a:t>
            </a:r>
            <a:r>
              <a:rPr lang="en-US" altLang="zh-TW" sz="1600" i="1" dirty="0">
                <a:latin typeface="Arial"/>
                <a:cs typeface="Arial"/>
              </a:rPr>
              <a:t>follow</a:t>
            </a:r>
            <a:r>
              <a:rPr lang="zh-TW" altLang="en-US" sz="1600" i="1" spc="75" dirty="0">
                <a:latin typeface="Arial"/>
                <a:cs typeface="Arial"/>
              </a:rPr>
              <a:t> </a:t>
            </a:r>
            <a:r>
              <a:rPr lang="zh-TW" altLang="en-US" sz="1700" spc="-80" dirty="0">
                <a:latin typeface="Microsoft JhengHei"/>
                <a:cs typeface="Microsoft JhengHei"/>
              </a:rPr>
              <a:t>一些</a:t>
            </a:r>
            <a:r>
              <a:rPr lang="zh-TW" altLang="en-US" sz="1700" spc="-50" dirty="0">
                <a:latin typeface="Microsoft JhengHei"/>
                <a:cs typeface="Microsoft JhengHei"/>
              </a:rPr>
              <a:t> </a:t>
            </a:r>
            <a:r>
              <a:rPr lang="en-US" altLang="zh-TW" sz="1600" i="1" spc="-35" dirty="0">
                <a:latin typeface="Arial"/>
                <a:cs typeface="Arial"/>
              </a:rPr>
              <a:t>page</a:t>
            </a:r>
            <a:r>
              <a:rPr lang="zh-TW" altLang="en-US" sz="1700" spc="-90" dirty="0">
                <a:latin typeface="Microsoft JhengHei"/>
                <a:cs typeface="Microsoft JhengHei"/>
              </a:rPr>
              <a:t>，但看了很多 </a:t>
            </a:r>
            <a:r>
              <a:rPr lang="en-US" altLang="zh-TW" sz="1600" i="1" dirty="0">
                <a:latin typeface="Arial"/>
                <a:cs typeface="Arial"/>
              </a:rPr>
              <a:t>News </a:t>
            </a:r>
            <a:r>
              <a:rPr lang="en-US" altLang="zh-TW" sz="1600" i="1" spc="-35" dirty="0">
                <a:latin typeface="Arial"/>
                <a:cs typeface="Arial"/>
              </a:rPr>
              <a:t>page</a:t>
            </a:r>
            <a:r>
              <a:rPr lang="zh-TW" altLang="en-US" sz="1700" spc="-80" dirty="0">
                <a:latin typeface="Microsoft JhengHei"/>
                <a:cs typeface="Microsoft JhengHei"/>
              </a:rPr>
              <a:t>，所以它彈出來的也會是</a:t>
            </a:r>
            <a:r>
              <a:rPr lang="en-US" altLang="zh-TW" sz="1600" i="1" dirty="0">
                <a:latin typeface="Arial"/>
                <a:cs typeface="Arial"/>
              </a:rPr>
              <a:t>News</a:t>
            </a:r>
            <a:r>
              <a:rPr lang="zh-TW" altLang="en-US" sz="1600" i="1" spc="-30" dirty="0">
                <a:latin typeface="Arial"/>
                <a:cs typeface="Arial"/>
              </a:rPr>
              <a:t> </a:t>
            </a:r>
            <a:r>
              <a:rPr lang="en-US" altLang="zh-TW" sz="1600" i="1" spc="-10" dirty="0">
                <a:latin typeface="Arial"/>
                <a:cs typeface="Arial"/>
              </a:rPr>
              <a:t>page</a:t>
            </a:r>
            <a:r>
              <a:rPr lang="zh-TW" altLang="en-US" sz="1700" spc="-110" dirty="0">
                <a:latin typeface="Microsoft JhengHei"/>
                <a:cs typeface="Microsoft JhengHei"/>
              </a:rPr>
              <a:t>。</a:t>
            </a:r>
            <a:r>
              <a:rPr lang="zh-TW" altLang="en-US" sz="1600" i="1" spc="25" dirty="0">
                <a:latin typeface="Arial"/>
                <a:cs typeface="Arial"/>
              </a:rPr>
              <a:t>”  </a:t>
            </a:r>
            <a:r>
              <a:rPr lang="en-US" altLang="zh-TW" sz="1600" b="1" i="1" dirty="0">
                <a:latin typeface="Arial"/>
                <a:cs typeface="Arial"/>
              </a:rPr>
              <a:t>Group</a:t>
            </a:r>
            <a:r>
              <a:rPr lang="zh-TW" altLang="en-US" sz="1600" b="1" i="1" spc="20" dirty="0">
                <a:latin typeface="Arial"/>
                <a:cs typeface="Arial"/>
              </a:rPr>
              <a:t> </a:t>
            </a:r>
            <a:r>
              <a:rPr lang="en-US" altLang="zh-TW" sz="1600" b="1" i="1" spc="-50" dirty="0">
                <a:latin typeface="Arial"/>
                <a:cs typeface="Arial"/>
              </a:rPr>
              <a:t>2</a:t>
            </a:r>
            <a:endParaRPr lang="zh-TW" altLang="en-US"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685" y="4362094"/>
            <a:ext cx="4859655" cy="124650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CN" altLang="en-US" sz="1600" b="1" dirty="0">
                <a:latin typeface="Arial"/>
                <a:cs typeface="Arial"/>
              </a:rPr>
              <a:t>電視新聞</a:t>
            </a:r>
            <a:endParaRPr sz="1600" dirty="0">
              <a:latin typeface="Arial"/>
              <a:cs typeface="Arial"/>
            </a:endParaRPr>
          </a:p>
          <a:p>
            <a:pPr marL="352425" marR="5080">
              <a:lnSpc>
                <a:spcPts val="1920"/>
              </a:lnSpc>
              <a:spcBef>
                <a:spcPts val="1090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我平日家中的電視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會開著免費的頻道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00" dirty="0">
                <a:latin typeface="Microsoft JhengHei"/>
                <a:cs typeface="Microsoft JhengHei"/>
              </a:rPr>
              <a:t>最大、最</a:t>
            </a:r>
            <a:r>
              <a:rPr sz="1700" spc="-110" dirty="0">
                <a:latin typeface="Microsoft JhengHei"/>
                <a:cs typeface="Microsoft JhengHei"/>
              </a:rPr>
              <a:t>根深柢固的電視台是</a:t>
            </a:r>
            <a:r>
              <a:rPr sz="1600" i="1" dirty="0">
                <a:latin typeface="Arial"/>
                <a:cs typeface="Arial"/>
              </a:rPr>
              <a:t>TVB</a:t>
            </a:r>
            <a:r>
              <a:rPr sz="1600" i="1" spc="-10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所以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05" dirty="0">
                <a:latin typeface="Microsoft JhengHei"/>
                <a:cs typeface="Microsoft JhengHei"/>
              </a:rPr>
              <a:t>我不時也會看到、</a:t>
            </a:r>
            <a:r>
              <a:rPr sz="1700" spc="-110" dirty="0">
                <a:latin typeface="Microsoft JhengHei"/>
                <a:cs typeface="Microsoft JhengHei"/>
              </a:rPr>
              <a:t>聽到</a:t>
            </a:r>
            <a:r>
              <a:rPr sz="1600" i="1" dirty="0">
                <a:latin typeface="Arial"/>
                <a:cs typeface="Arial"/>
              </a:rPr>
              <a:t>TVB</a:t>
            </a:r>
            <a:r>
              <a:rPr sz="1700" spc="-120" dirty="0">
                <a:latin typeface="Microsoft JhengHei"/>
                <a:cs typeface="Microsoft JhengHei"/>
              </a:rPr>
              <a:t>的新聞。</a:t>
            </a:r>
            <a:r>
              <a:rPr sz="1600" i="1" spc="21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8529" y="1494794"/>
            <a:ext cx="4586605" cy="7715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4" dirty="0">
                <a:latin typeface="Microsoft JhengHei"/>
                <a:cs typeface="Microsoft JhengHei"/>
              </a:rPr>
              <a:t>我自己不會特別開個</a:t>
            </a:r>
            <a:r>
              <a:rPr sz="1600" i="1" dirty="0">
                <a:latin typeface="Arial"/>
                <a:cs typeface="Arial"/>
              </a:rPr>
              <a:t>App </a:t>
            </a:r>
            <a:r>
              <a:rPr sz="1700" spc="-105" dirty="0">
                <a:latin typeface="Microsoft JhengHei"/>
                <a:cs typeface="Microsoft JhengHei"/>
              </a:rPr>
              <a:t>看，但都經常見到有新聞</a:t>
            </a:r>
            <a:r>
              <a:rPr sz="1700" spc="-110" dirty="0">
                <a:latin typeface="Microsoft JhengHei"/>
                <a:cs typeface="Microsoft JhengHei"/>
              </a:rPr>
              <a:t>會在手機的</a:t>
            </a:r>
            <a:r>
              <a:rPr sz="1600" i="1" spc="-10" dirty="0">
                <a:latin typeface="Arial"/>
                <a:cs typeface="Arial"/>
              </a:rPr>
              <a:t>notification</a:t>
            </a:r>
            <a:r>
              <a:rPr sz="1700" spc="-120" dirty="0">
                <a:latin typeface="Microsoft JhengHei"/>
                <a:cs typeface="Microsoft JhengHei"/>
              </a:rPr>
              <a:t>彈出來，有興趣都會 </a:t>
            </a:r>
            <a:r>
              <a:rPr sz="1600" i="1" dirty="0">
                <a:latin typeface="Arial"/>
                <a:cs typeface="Arial"/>
              </a:rPr>
              <a:t>click</a:t>
            </a:r>
            <a:r>
              <a:rPr sz="1700" spc="-50" dirty="0">
                <a:latin typeface="Microsoft JhengHei"/>
                <a:cs typeface="Microsoft JhengHei"/>
              </a:rPr>
              <a:t>入</a:t>
            </a:r>
            <a:r>
              <a:rPr sz="1700" spc="-114" dirty="0">
                <a:latin typeface="Microsoft JhengHei"/>
                <a:cs typeface="Microsoft JhengHei"/>
              </a:rPr>
              <a:t>去看看。</a:t>
            </a:r>
            <a:r>
              <a:rPr sz="1600" i="1" spc="2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89752" y="4407136"/>
            <a:ext cx="5433060" cy="144589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CN" altLang="en-US" sz="1600" b="1" dirty="0">
                <a:latin typeface="Arial"/>
                <a:cs typeface="Arial"/>
              </a:rPr>
              <a:t>整合型新聞平台</a:t>
            </a:r>
            <a:endParaRPr lang="en-HK" sz="1600" dirty="0">
              <a:latin typeface="Arial"/>
              <a:cs typeface="Arial"/>
            </a:endParaRPr>
          </a:p>
          <a:p>
            <a:pPr marL="299085" marR="5080">
              <a:lnSpc>
                <a:spcPct val="94200"/>
              </a:lnSpc>
              <a:spcBef>
                <a:spcPts val="860"/>
              </a:spcBef>
            </a:pPr>
            <a:r>
              <a:rPr sz="1600" i="1" spc="-35" dirty="0">
                <a:latin typeface="Arial"/>
                <a:cs typeface="Arial"/>
              </a:rPr>
              <a:t>“Yahoo</a:t>
            </a:r>
            <a:r>
              <a:rPr sz="1700" spc="-130" dirty="0">
                <a:latin typeface="Microsoft JhengHei"/>
                <a:cs typeface="Microsoft JhengHei"/>
              </a:rPr>
              <a:t>我是用桌上電腦看，所以版面比較容易接受。如果</a:t>
            </a:r>
            <a:r>
              <a:rPr sz="1700" spc="-135" dirty="0">
                <a:latin typeface="Microsoft JhengHei"/>
                <a:cs typeface="Microsoft JhengHei"/>
              </a:rPr>
              <a:t>你說更新，它沒有很快，但有時它可以作爲一個渠道去確</a:t>
            </a:r>
            <a:r>
              <a:rPr sz="1700" spc="-110" dirty="0">
                <a:latin typeface="Microsoft JhengHei"/>
                <a:cs typeface="Microsoft JhengHei"/>
              </a:rPr>
              <a:t>定新聞是否真的。因為</a:t>
            </a:r>
            <a:r>
              <a:rPr sz="1600" i="1" spc="-35" dirty="0">
                <a:latin typeface="Arial"/>
                <a:cs typeface="Arial"/>
              </a:rPr>
              <a:t>Yahoo</a:t>
            </a:r>
            <a:r>
              <a:rPr sz="1700" spc="-130" dirty="0">
                <a:latin typeface="Microsoft JhengHei"/>
                <a:cs typeface="Microsoft JhengHei"/>
              </a:rPr>
              <a:t>是轉播其他媒體的東西，他</a:t>
            </a:r>
            <a:r>
              <a:rPr sz="1700" spc="-114" dirty="0">
                <a:latin typeface="Microsoft JhengHei"/>
                <a:cs typeface="Microsoft JhengHei"/>
              </a:rPr>
              <a:t>的真實性可能是較高的。</a:t>
            </a:r>
            <a:r>
              <a:rPr sz="1600" i="1" spc="22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500697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spc="-10" dirty="0">
                <a:solidFill>
                  <a:schemeClr val="tx1"/>
                </a:solidFill>
              </a:rPr>
              <a:t>接收新聞習慣</a:t>
            </a:r>
            <a:r>
              <a:rPr lang="en-US" altLang="zh-CN" b="1" spc="-10" dirty="0">
                <a:solidFill>
                  <a:schemeClr val="tx1"/>
                </a:solidFill>
              </a:rPr>
              <a:t>——</a:t>
            </a:r>
            <a:r>
              <a:rPr lang="zh-CN" altLang="en-US" b="1" spc="-10" dirty="0">
                <a:solidFill>
                  <a:schemeClr val="tx1"/>
                </a:solidFill>
              </a:rPr>
              <a:t>新聞話題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384" y="731519"/>
            <a:ext cx="11235055" cy="756285"/>
          </a:xfrm>
          <a:custGeom>
            <a:avLst/>
            <a:gdLst/>
            <a:ahLst/>
            <a:cxnLst/>
            <a:rect l="l" t="t" r="r" b="b"/>
            <a:pathLst>
              <a:path w="11235055" h="756285">
                <a:moveTo>
                  <a:pt x="11234928" y="0"/>
                </a:moveTo>
                <a:lnTo>
                  <a:pt x="0" y="0"/>
                </a:lnTo>
                <a:lnTo>
                  <a:pt x="0" y="755903"/>
                </a:lnTo>
                <a:lnTo>
                  <a:pt x="11234928" y="755903"/>
                </a:lnTo>
                <a:lnTo>
                  <a:pt x="11234928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8665" y="1056907"/>
            <a:ext cx="10551160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</a:rPr>
              <a:t>人們對香港社會新聞最為關注。對於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國際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新聞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</a:rPr>
              <a:t>和內地新聞的關注相對較低。</a:t>
            </a:r>
            <a:endParaRPr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69393" y="2508123"/>
            <a:ext cx="2632075" cy="2641600"/>
            <a:chOff x="1569393" y="2508123"/>
            <a:chExt cx="2632075" cy="2641600"/>
          </a:xfrm>
        </p:grpSpPr>
        <p:sp>
          <p:nvSpPr>
            <p:cNvPr id="6" name="object 6"/>
            <p:cNvSpPr/>
            <p:nvPr/>
          </p:nvSpPr>
          <p:spPr>
            <a:xfrm>
              <a:off x="2889885" y="2517648"/>
              <a:ext cx="1311275" cy="2082164"/>
            </a:xfrm>
            <a:custGeom>
              <a:avLst/>
              <a:gdLst/>
              <a:ahLst/>
              <a:cxnLst/>
              <a:rect l="l" t="t" r="r" b="b"/>
              <a:pathLst>
                <a:path w="1311275" h="2082164">
                  <a:moveTo>
                    <a:pt x="0" y="0"/>
                  </a:moveTo>
                  <a:lnTo>
                    <a:pt x="0" y="1311147"/>
                  </a:lnTo>
                  <a:lnTo>
                    <a:pt x="1060577" y="2081783"/>
                  </a:lnTo>
                  <a:lnTo>
                    <a:pt x="1090220" y="2039252"/>
                  </a:lnTo>
                  <a:lnTo>
                    <a:pt x="1118083" y="1995705"/>
                  </a:lnTo>
                  <a:lnTo>
                    <a:pt x="1144148" y="1951200"/>
                  </a:lnTo>
                  <a:lnTo>
                    <a:pt x="1168396" y="1905793"/>
                  </a:lnTo>
                  <a:lnTo>
                    <a:pt x="1190808" y="1859541"/>
                  </a:lnTo>
                  <a:lnTo>
                    <a:pt x="1211368" y="1812500"/>
                  </a:lnTo>
                  <a:lnTo>
                    <a:pt x="1230056" y="1764727"/>
                  </a:lnTo>
                  <a:lnTo>
                    <a:pt x="1246854" y="1716277"/>
                  </a:lnTo>
                  <a:lnTo>
                    <a:pt x="1261744" y="1667209"/>
                  </a:lnTo>
                  <a:lnTo>
                    <a:pt x="1274708" y="1617579"/>
                  </a:lnTo>
                  <a:lnTo>
                    <a:pt x="1285727" y="1567442"/>
                  </a:lnTo>
                  <a:lnTo>
                    <a:pt x="1294784" y="1516856"/>
                  </a:lnTo>
                  <a:lnTo>
                    <a:pt x="1301860" y="1465877"/>
                  </a:lnTo>
                  <a:lnTo>
                    <a:pt x="1306937" y="1414561"/>
                  </a:lnTo>
                  <a:lnTo>
                    <a:pt x="1309997" y="1362966"/>
                  </a:lnTo>
                  <a:lnTo>
                    <a:pt x="1311020" y="1311147"/>
                  </a:lnTo>
                  <a:lnTo>
                    <a:pt x="1310156" y="1263079"/>
                  </a:lnTo>
                  <a:lnTo>
                    <a:pt x="1307582" y="1215446"/>
                  </a:lnTo>
                  <a:lnTo>
                    <a:pt x="1303327" y="1168279"/>
                  </a:lnTo>
                  <a:lnTo>
                    <a:pt x="1297423" y="1121607"/>
                  </a:lnTo>
                  <a:lnTo>
                    <a:pt x="1289897" y="1075460"/>
                  </a:lnTo>
                  <a:lnTo>
                    <a:pt x="1280781" y="1029867"/>
                  </a:lnTo>
                  <a:lnTo>
                    <a:pt x="1270103" y="984859"/>
                  </a:lnTo>
                  <a:lnTo>
                    <a:pt x="1257893" y="940464"/>
                  </a:lnTo>
                  <a:lnTo>
                    <a:pt x="1244181" y="896713"/>
                  </a:lnTo>
                  <a:lnTo>
                    <a:pt x="1228996" y="853635"/>
                  </a:lnTo>
                  <a:lnTo>
                    <a:pt x="1212369" y="811259"/>
                  </a:lnTo>
                  <a:lnTo>
                    <a:pt x="1194328" y="769615"/>
                  </a:lnTo>
                  <a:lnTo>
                    <a:pt x="1174903" y="728734"/>
                  </a:lnTo>
                  <a:lnTo>
                    <a:pt x="1154124" y="688643"/>
                  </a:lnTo>
                  <a:lnTo>
                    <a:pt x="1132021" y="649374"/>
                  </a:lnTo>
                  <a:lnTo>
                    <a:pt x="1108623" y="610955"/>
                  </a:lnTo>
                  <a:lnTo>
                    <a:pt x="1083960" y="573417"/>
                  </a:lnTo>
                  <a:lnTo>
                    <a:pt x="1058061" y="536789"/>
                  </a:lnTo>
                  <a:lnTo>
                    <a:pt x="1030956" y="501100"/>
                  </a:lnTo>
                  <a:lnTo>
                    <a:pt x="1002675" y="466380"/>
                  </a:lnTo>
                  <a:lnTo>
                    <a:pt x="973247" y="432660"/>
                  </a:lnTo>
                  <a:lnTo>
                    <a:pt x="942702" y="399967"/>
                  </a:lnTo>
                  <a:lnTo>
                    <a:pt x="911070" y="368333"/>
                  </a:lnTo>
                  <a:lnTo>
                    <a:pt x="878380" y="337786"/>
                  </a:lnTo>
                  <a:lnTo>
                    <a:pt x="844661" y="308356"/>
                  </a:lnTo>
                  <a:lnTo>
                    <a:pt x="809944" y="280073"/>
                  </a:lnTo>
                  <a:lnTo>
                    <a:pt x="774259" y="252967"/>
                  </a:lnTo>
                  <a:lnTo>
                    <a:pt x="737633" y="227067"/>
                  </a:lnTo>
                  <a:lnTo>
                    <a:pt x="700099" y="202403"/>
                  </a:lnTo>
                  <a:lnTo>
                    <a:pt x="661684" y="179004"/>
                  </a:lnTo>
                  <a:lnTo>
                    <a:pt x="622418" y="156900"/>
                  </a:lnTo>
                  <a:lnTo>
                    <a:pt x="582332" y="136120"/>
                  </a:lnTo>
                  <a:lnTo>
                    <a:pt x="541455" y="116695"/>
                  </a:lnTo>
                  <a:lnTo>
                    <a:pt x="499816" y="98653"/>
                  </a:lnTo>
                  <a:lnTo>
                    <a:pt x="457445" y="82025"/>
                  </a:lnTo>
                  <a:lnTo>
                    <a:pt x="414372" y="66840"/>
                  </a:lnTo>
                  <a:lnTo>
                    <a:pt x="370626" y="53128"/>
                  </a:lnTo>
                  <a:lnTo>
                    <a:pt x="326238" y="40918"/>
                  </a:lnTo>
                  <a:lnTo>
                    <a:pt x="281235" y="30240"/>
                  </a:lnTo>
                  <a:lnTo>
                    <a:pt x="235649" y="21123"/>
                  </a:lnTo>
                  <a:lnTo>
                    <a:pt x="189509" y="13597"/>
                  </a:lnTo>
                  <a:lnTo>
                    <a:pt x="142844" y="7693"/>
                  </a:lnTo>
                  <a:lnTo>
                    <a:pt x="95685" y="3438"/>
                  </a:lnTo>
                  <a:lnTo>
                    <a:pt x="48060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1593" y="3828796"/>
              <a:ext cx="1619250" cy="1311275"/>
            </a:xfrm>
            <a:custGeom>
              <a:avLst/>
              <a:gdLst/>
              <a:ahLst/>
              <a:cxnLst/>
              <a:rect l="l" t="t" r="r" b="b"/>
              <a:pathLst>
                <a:path w="1619250" h="1311275">
                  <a:moveTo>
                    <a:pt x="558292" y="0"/>
                  </a:moveTo>
                  <a:lnTo>
                    <a:pt x="0" y="1186179"/>
                  </a:lnTo>
                  <a:lnTo>
                    <a:pt x="44015" y="1205922"/>
                  </a:lnTo>
                  <a:lnTo>
                    <a:pt x="88422" y="1223930"/>
                  </a:lnTo>
                  <a:lnTo>
                    <a:pt x="133179" y="1240215"/>
                  </a:lnTo>
                  <a:lnTo>
                    <a:pt x="178242" y="1254788"/>
                  </a:lnTo>
                  <a:lnTo>
                    <a:pt x="223570" y="1267660"/>
                  </a:lnTo>
                  <a:lnTo>
                    <a:pt x="269120" y="1278841"/>
                  </a:lnTo>
                  <a:lnTo>
                    <a:pt x="314850" y="1288342"/>
                  </a:lnTo>
                  <a:lnTo>
                    <a:pt x="360717" y="1296175"/>
                  </a:lnTo>
                  <a:lnTo>
                    <a:pt x="406678" y="1302349"/>
                  </a:lnTo>
                  <a:lnTo>
                    <a:pt x="452692" y="1306877"/>
                  </a:lnTo>
                  <a:lnTo>
                    <a:pt x="498715" y="1309768"/>
                  </a:lnTo>
                  <a:lnTo>
                    <a:pt x="544705" y="1311035"/>
                  </a:lnTo>
                  <a:lnTo>
                    <a:pt x="590620" y="1310687"/>
                  </a:lnTo>
                  <a:lnTo>
                    <a:pt x="636417" y="1308735"/>
                  </a:lnTo>
                  <a:lnTo>
                    <a:pt x="682055" y="1305191"/>
                  </a:lnTo>
                  <a:lnTo>
                    <a:pt x="727489" y="1300065"/>
                  </a:lnTo>
                  <a:lnTo>
                    <a:pt x="772678" y="1293368"/>
                  </a:lnTo>
                  <a:lnTo>
                    <a:pt x="817580" y="1285111"/>
                  </a:lnTo>
                  <a:lnTo>
                    <a:pt x="862152" y="1275305"/>
                  </a:lnTo>
                  <a:lnTo>
                    <a:pt x="906351" y="1263961"/>
                  </a:lnTo>
                  <a:lnTo>
                    <a:pt x="950135" y="1251090"/>
                  </a:lnTo>
                  <a:lnTo>
                    <a:pt x="993462" y="1236702"/>
                  </a:lnTo>
                  <a:lnTo>
                    <a:pt x="1036288" y="1220809"/>
                  </a:lnTo>
                  <a:lnTo>
                    <a:pt x="1078573" y="1203421"/>
                  </a:lnTo>
                  <a:lnTo>
                    <a:pt x="1120272" y="1184549"/>
                  </a:lnTo>
                  <a:lnTo>
                    <a:pt x="1161344" y="1164204"/>
                  </a:lnTo>
                  <a:lnTo>
                    <a:pt x="1201746" y="1142397"/>
                  </a:lnTo>
                  <a:lnTo>
                    <a:pt x="1241436" y="1119139"/>
                  </a:lnTo>
                  <a:lnTo>
                    <a:pt x="1280371" y="1094441"/>
                  </a:lnTo>
                  <a:lnTo>
                    <a:pt x="1318509" y="1068313"/>
                  </a:lnTo>
                  <a:lnTo>
                    <a:pt x="1355807" y="1040767"/>
                  </a:lnTo>
                  <a:lnTo>
                    <a:pt x="1392224" y="1011813"/>
                  </a:lnTo>
                  <a:lnTo>
                    <a:pt x="1427715" y="981462"/>
                  </a:lnTo>
                  <a:lnTo>
                    <a:pt x="1462239" y="949726"/>
                  </a:lnTo>
                  <a:lnTo>
                    <a:pt x="1495754" y="916614"/>
                  </a:lnTo>
                  <a:lnTo>
                    <a:pt x="1528217" y="882138"/>
                  </a:lnTo>
                  <a:lnTo>
                    <a:pt x="1559585" y="846309"/>
                  </a:lnTo>
                  <a:lnTo>
                    <a:pt x="1589817" y="809138"/>
                  </a:lnTo>
                  <a:lnTo>
                    <a:pt x="1618869" y="770635"/>
                  </a:lnTo>
                  <a:lnTo>
                    <a:pt x="558292" y="0"/>
                  </a:lnTo>
                  <a:close/>
                </a:path>
              </a:pathLst>
            </a:custGeom>
            <a:solidFill>
              <a:srgbClr val="F0B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1593" y="3828796"/>
              <a:ext cx="1619250" cy="1311275"/>
            </a:xfrm>
            <a:custGeom>
              <a:avLst/>
              <a:gdLst/>
              <a:ahLst/>
              <a:cxnLst/>
              <a:rect l="l" t="t" r="r" b="b"/>
              <a:pathLst>
                <a:path w="1619250" h="1311275">
                  <a:moveTo>
                    <a:pt x="1618869" y="770635"/>
                  </a:moveTo>
                  <a:lnTo>
                    <a:pt x="1589817" y="809138"/>
                  </a:lnTo>
                  <a:lnTo>
                    <a:pt x="1559585" y="846309"/>
                  </a:lnTo>
                  <a:lnTo>
                    <a:pt x="1528217" y="882138"/>
                  </a:lnTo>
                  <a:lnTo>
                    <a:pt x="1495754" y="916614"/>
                  </a:lnTo>
                  <a:lnTo>
                    <a:pt x="1462239" y="949726"/>
                  </a:lnTo>
                  <a:lnTo>
                    <a:pt x="1427715" y="981462"/>
                  </a:lnTo>
                  <a:lnTo>
                    <a:pt x="1392224" y="1011813"/>
                  </a:lnTo>
                  <a:lnTo>
                    <a:pt x="1355807" y="1040767"/>
                  </a:lnTo>
                  <a:lnTo>
                    <a:pt x="1318509" y="1068313"/>
                  </a:lnTo>
                  <a:lnTo>
                    <a:pt x="1280371" y="1094441"/>
                  </a:lnTo>
                  <a:lnTo>
                    <a:pt x="1241436" y="1119139"/>
                  </a:lnTo>
                  <a:lnTo>
                    <a:pt x="1201746" y="1142397"/>
                  </a:lnTo>
                  <a:lnTo>
                    <a:pt x="1161344" y="1164204"/>
                  </a:lnTo>
                  <a:lnTo>
                    <a:pt x="1120272" y="1184549"/>
                  </a:lnTo>
                  <a:lnTo>
                    <a:pt x="1078573" y="1203421"/>
                  </a:lnTo>
                  <a:lnTo>
                    <a:pt x="1036288" y="1220809"/>
                  </a:lnTo>
                  <a:lnTo>
                    <a:pt x="993462" y="1236702"/>
                  </a:lnTo>
                  <a:lnTo>
                    <a:pt x="950135" y="1251090"/>
                  </a:lnTo>
                  <a:lnTo>
                    <a:pt x="906351" y="1263961"/>
                  </a:lnTo>
                  <a:lnTo>
                    <a:pt x="862152" y="1275305"/>
                  </a:lnTo>
                  <a:lnTo>
                    <a:pt x="817580" y="1285111"/>
                  </a:lnTo>
                  <a:lnTo>
                    <a:pt x="772678" y="1293368"/>
                  </a:lnTo>
                  <a:lnTo>
                    <a:pt x="727489" y="1300065"/>
                  </a:lnTo>
                  <a:lnTo>
                    <a:pt x="682055" y="1305191"/>
                  </a:lnTo>
                  <a:lnTo>
                    <a:pt x="636417" y="1308735"/>
                  </a:lnTo>
                  <a:lnTo>
                    <a:pt x="590620" y="1310687"/>
                  </a:lnTo>
                  <a:lnTo>
                    <a:pt x="544705" y="1311035"/>
                  </a:lnTo>
                  <a:lnTo>
                    <a:pt x="498715" y="1309768"/>
                  </a:lnTo>
                  <a:lnTo>
                    <a:pt x="452692" y="1306877"/>
                  </a:lnTo>
                  <a:lnTo>
                    <a:pt x="406678" y="1302349"/>
                  </a:lnTo>
                  <a:lnTo>
                    <a:pt x="360717" y="1296175"/>
                  </a:lnTo>
                  <a:lnTo>
                    <a:pt x="314850" y="1288342"/>
                  </a:lnTo>
                  <a:lnTo>
                    <a:pt x="269120" y="1278841"/>
                  </a:lnTo>
                  <a:lnTo>
                    <a:pt x="223570" y="1267660"/>
                  </a:lnTo>
                  <a:lnTo>
                    <a:pt x="178242" y="1254788"/>
                  </a:lnTo>
                  <a:lnTo>
                    <a:pt x="133179" y="1240215"/>
                  </a:lnTo>
                  <a:lnTo>
                    <a:pt x="88422" y="1223930"/>
                  </a:lnTo>
                  <a:lnTo>
                    <a:pt x="44015" y="1205922"/>
                  </a:lnTo>
                  <a:lnTo>
                    <a:pt x="0" y="1186179"/>
                  </a:lnTo>
                  <a:lnTo>
                    <a:pt x="558292" y="0"/>
                  </a:lnTo>
                  <a:lnTo>
                    <a:pt x="1618869" y="77063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1404" y="3828796"/>
              <a:ext cx="1308735" cy="1186180"/>
            </a:xfrm>
            <a:custGeom>
              <a:avLst/>
              <a:gdLst/>
              <a:ahLst/>
              <a:cxnLst/>
              <a:rect l="l" t="t" r="r" b="b"/>
              <a:pathLst>
                <a:path w="1308735" h="1186179">
                  <a:moveTo>
                    <a:pt x="1308481" y="0"/>
                  </a:moveTo>
                  <a:lnTo>
                    <a:pt x="0" y="82295"/>
                  </a:lnTo>
                  <a:lnTo>
                    <a:pt x="4014" y="131468"/>
                  </a:lnTo>
                  <a:lnTo>
                    <a:pt x="9839" y="180212"/>
                  </a:lnTo>
                  <a:lnTo>
                    <a:pt x="17445" y="228489"/>
                  </a:lnTo>
                  <a:lnTo>
                    <a:pt x="26807" y="276256"/>
                  </a:lnTo>
                  <a:lnTo>
                    <a:pt x="37895" y="323474"/>
                  </a:lnTo>
                  <a:lnTo>
                    <a:pt x="50682" y="370102"/>
                  </a:lnTo>
                  <a:lnTo>
                    <a:pt x="65141" y="416099"/>
                  </a:lnTo>
                  <a:lnTo>
                    <a:pt x="81244" y="461425"/>
                  </a:lnTo>
                  <a:lnTo>
                    <a:pt x="98964" y="506039"/>
                  </a:lnTo>
                  <a:lnTo>
                    <a:pt x="118271" y="549900"/>
                  </a:lnTo>
                  <a:lnTo>
                    <a:pt x="139140" y="592967"/>
                  </a:lnTo>
                  <a:lnTo>
                    <a:pt x="161543" y="635201"/>
                  </a:lnTo>
                  <a:lnTo>
                    <a:pt x="185451" y="676560"/>
                  </a:lnTo>
                  <a:lnTo>
                    <a:pt x="210837" y="717004"/>
                  </a:lnTo>
                  <a:lnTo>
                    <a:pt x="237673" y="756491"/>
                  </a:lnTo>
                  <a:lnTo>
                    <a:pt x="265932" y="794982"/>
                  </a:lnTo>
                  <a:lnTo>
                    <a:pt x="295586" y="832436"/>
                  </a:lnTo>
                  <a:lnTo>
                    <a:pt x="326608" y="868812"/>
                  </a:lnTo>
                  <a:lnTo>
                    <a:pt x="358969" y="904069"/>
                  </a:lnTo>
                  <a:lnTo>
                    <a:pt x="392643" y="938167"/>
                  </a:lnTo>
                  <a:lnTo>
                    <a:pt x="427601" y="971066"/>
                  </a:lnTo>
                  <a:lnTo>
                    <a:pt x="463816" y="1002723"/>
                  </a:lnTo>
                  <a:lnTo>
                    <a:pt x="501260" y="1033100"/>
                  </a:lnTo>
                  <a:lnTo>
                    <a:pt x="539905" y="1062155"/>
                  </a:lnTo>
                  <a:lnTo>
                    <a:pt x="579725" y="1089847"/>
                  </a:lnTo>
                  <a:lnTo>
                    <a:pt x="620690" y="1116137"/>
                  </a:lnTo>
                  <a:lnTo>
                    <a:pt x="662775" y="1140982"/>
                  </a:lnTo>
                  <a:lnTo>
                    <a:pt x="705950" y="1164343"/>
                  </a:lnTo>
                  <a:lnTo>
                    <a:pt x="750189" y="1186179"/>
                  </a:lnTo>
                  <a:lnTo>
                    <a:pt x="1308481" y="0"/>
                  </a:lnTo>
                  <a:close/>
                </a:path>
              </a:pathLst>
            </a:custGeom>
            <a:solidFill>
              <a:srgbClr val="E87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1404" y="3828796"/>
              <a:ext cx="1308735" cy="1186180"/>
            </a:xfrm>
            <a:custGeom>
              <a:avLst/>
              <a:gdLst/>
              <a:ahLst/>
              <a:cxnLst/>
              <a:rect l="l" t="t" r="r" b="b"/>
              <a:pathLst>
                <a:path w="1308735" h="1186179">
                  <a:moveTo>
                    <a:pt x="750189" y="1186179"/>
                  </a:moveTo>
                  <a:lnTo>
                    <a:pt x="705950" y="1164343"/>
                  </a:lnTo>
                  <a:lnTo>
                    <a:pt x="662775" y="1140982"/>
                  </a:lnTo>
                  <a:lnTo>
                    <a:pt x="620690" y="1116137"/>
                  </a:lnTo>
                  <a:lnTo>
                    <a:pt x="579725" y="1089847"/>
                  </a:lnTo>
                  <a:lnTo>
                    <a:pt x="539905" y="1062155"/>
                  </a:lnTo>
                  <a:lnTo>
                    <a:pt x="501260" y="1033100"/>
                  </a:lnTo>
                  <a:lnTo>
                    <a:pt x="463816" y="1002723"/>
                  </a:lnTo>
                  <a:lnTo>
                    <a:pt x="427601" y="971066"/>
                  </a:lnTo>
                  <a:lnTo>
                    <a:pt x="392643" y="938167"/>
                  </a:lnTo>
                  <a:lnTo>
                    <a:pt x="358969" y="904069"/>
                  </a:lnTo>
                  <a:lnTo>
                    <a:pt x="326608" y="868812"/>
                  </a:lnTo>
                  <a:lnTo>
                    <a:pt x="295586" y="832436"/>
                  </a:lnTo>
                  <a:lnTo>
                    <a:pt x="265932" y="794982"/>
                  </a:lnTo>
                  <a:lnTo>
                    <a:pt x="237673" y="756491"/>
                  </a:lnTo>
                  <a:lnTo>
                    <a:pt x="210837" y="717004"/>
                  </a:lnTo>
                  <a:lnTo>
                    <a:pt x="185451" y="676560"/>
                  </a:lnTo>
                  <a:lnTo>
                    <a:pt x="161543" y="635201"/>
                  </a:lnTo>
                  <a:lnTo>
                    <a:pt x="139140" y="592967"/>
                  </a:lnTo>
                  <a:lnTo>
                    <a:pt x="118271" y="549900"/>
                  </a:lnTo>
                  <a:lnTo>
                    <a:pt x="98964" y="506039"/>
                  </a:lnTo>
                  <a:lnTo>
                    <a:pt x="81244" y="461425"/>
                  </a:lnTo>
                  <a:lnTo>
                    <a:pt x="65141" y="416099"/>
                  </a:lnTo>
                  <a:lnTo>
                    <a:pt x="50682" y="370102"/>
                  </a:lnTo>
                  <a:lnTo>
                    <a:pt x="37895" y="323474"/>
                  </a:lnTo>
                  <a:lnTo>
                    <a:pt x="26807" y="276256"/>
                  </a:lnTo>
                  <a:lnTo>
                    <a:pt x="17445" y="228489"/>
                  </a:lnTo>
                  <a:lnTo>
                    <a:pt x="9839" y="180212"/>
                  </a:lnTo>
                  <a:lnTo>
                    <a:pt x="4014" y="131468"/>
                  </a:lnTo>
                  <a:lnTo>
                    <a:pt x="0" y="82295"/>
                  </a:lnTo>
                  <a:lnTo>
                    <a:pt x="1308481" y="0"/>
                  </a:lnTo>
                  <a:lnTo>
                    <a:pt x="750189" y="118617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78918" y="2818638"/>
              <a:ext cx="1311275" cy="1092835"/>
            </a:xfrm>
            <a:custGeom>
              <a:avLst/>
              <a:gdLst/>
              <a:ahLst/>
              <a:cxnLst/>
              <a:rect l="l" t="t" r="r" b="b"/>
              <a:pathLst>
                <a:path w="1311275" h="1092835">
                  <a:moveTo>
                    <a:pt x="475179" y="0"/>
                  </a:moveTo>
                  <a:lnTo>
                    <a:pt x="437090" y="32753"/>
                  </a:lnTo>
                  <a:lnTo>
                    <a:pt x="400439" y="66789"/>
                  </a:lnTo>
                  <a:lnTo>
                    <a:pt x="365246" y="102059"/>
                  </a:lnTo>
                  <a:lnTo>
                    <a:pt x="331533" y="138516"/>
                  </a:lnTo>
                  <a:lnTo>
                    <a:pt x="299320" y="176111"/>
                  </a:lnTo>
                  <a:lnTo>
                    <a:pt x="268629" y="214795"/>
                  </a:lnTo>
                  <a:lnTo>
                    <a:pt x="239480" y="254520"/>
                  </a:lnTo>
                  <a:lnTo>
                    <a:pt x="211895" y="295239"/>
                  </a:lnTo>
                  <a:lnTo>
                    <a:pt x="185895" y="336901"/>
                  </a:lnTo>
                  <a:lnTo>
                    <a:pt x="161500" y="379459"/>
                  </a:lnTo>
                  <a:lnTo>
                    <a:pt x="138731" y="422865"/>
                  </a:lnTo>
                  <a:lnTo>
                    <a:pt x="117609" y="467070"/>
                  </a:lnTo>
                  <a:lnTo>
                    <a:pt x="98156" y="512026"/>
                  </a:lnTo>
                  <a:lnTo>
                    <a:pt x="80393" y="557685"/>
                  </a:lnTo>
                  <a:lnTo>
                    <a:pt x="64339" y="603997"/>
                  </a:lnTo>
                  <a:lnTo>
                    <a:pt x="50017" y="650915"/>
                  </a:lnTo>
                  <a:lnTo>
                    <a:pt x="37447" y="698391"/>
                  </a:lnTo>
                  <a:lnTo>
                    <a:pt x="26651" y="746376"/>
                  </a:lnTo>
                  <a:lnTo>
                    <a:pt x="17648" y="794821"/>
                  </a:lnTo>
                  <a:lnTo>
                    <a:pt x="10461" y="843678"/>
                  </a:lnTo>
                  <a:lnTo>
                    <a:pt x="5110" y="892899"/>
                  </a:lnTo>
                  <a:lnTo>
                    <a:pt x="1616" y="942435"/>
                  </a:lnTo>
                  <a:lnTo>
                    <a:pt x="0" y="992239"/>
                  </a:lnTo>
                  <a:lnTo>
                    <a:pt x="282" y="1042261"/>
                  </a:lnTo>
                  <a:lnTo>
                    <a:pt x="2485" y="1092454"/>
                  </a:lnTo>
                  <a:lnTo>
                    <a:pt x="1310966" y="1010157"/>
                  </a:lnTo>
                  <a:lnTo>
                    <a:pt x="475179" y="0"/>
                  </a:lnTo>
                  <a:close/>
                </a:path>
              </a:pathLst>
            </a:custGeom>
            <a:solidFill>
              <a:srgbClr val="8431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8918" y="2818638"/>
              <a:ext cx="1311275" cy="1092835"/>
            </a:xfrm>
            <a:custGeom>
              <a:avLst/>
              <a:gdLst/>
              <a:ahLst/>
              <a:cxnLst/>
              <a:rect l="l" t="t" r="r" b="b"/>
              <a:pathLst>
                <a:path w="1311275" h="1092835">
                  <a:moveTo>
                    <a:pt x="2485" y="1092454"/>
                  </a:moveTo>
                  <a:lnTo>
                    <a:pt x="282" y="1042261"/>
                  </a:lnTo>
                  <a:lnTo>
                    <a:pt x="0" y="992239"/>
                  </a:lnTo>
                  <a:lnTo>
                    <a:pt x="1616" y="942435"/>
                  </a:lnTo>
                  <a:lnTo>
                    <a:pt x="5110" y="892899"/>
                  </a:lnTo>
                  <a:lnTo>
                    <a:pt x="10461" y="843678"/>
                  </a:lnTo>
                  <a:lnTo>
                    <a:pt x="17648" y="794821"/>
                  </a:lnTo>
                  <a:lnTo>
                    <a:pt x="26651" y="746376"/>
                  </a:lnTo>
                  <a:lnTo>
                    <a:pt x="37447" y="698391"/>
                  </a:lnTo>
                  <a:lnTo>
                    <a:pt x="50017" y="650915"/>
                  </a:lnTo>
                  <a:lnTo>
                    <a:pt x="64339" y="603997"/>
                  </a:lnTo>
                  <a:lnTo>
                    <a:pt x="80393" y="557685"/>
                  </a:lnTo>
                  <a:lnTo>
                    <a:pt x="98156" y="512026"/>
                  </a:lnTo>
                  <a:lnTo>
                    <a:pt x="117609" y="467070"/>
                  </a:lnTo>
                  <a:lnTo>
                    <a:pt x="138731" y="422865"/>
                  </a:lnTo>
                  <a:lnTo>
                    <a:pt x="161500" y="379459"/>
                  </a:lnTo>
                  <a:lnTo>
                    <a:pt x="185895" y="336901"/>
                  </a:lnTo>
                  <a:lnTo>
                    <a:pt x="211895" y="295239"/>
                  </a:lnTo>
                  <a:lnTo>
                    <a:pt x="239480" y="254520"/>
                  </a:lnTo>
                  <a:lnTo>
                    <a:pt x="268629" y="214795"/>
                  </a:lnTo>
                  <a:lnTo>
                    <a:pt x="299320" y="176111"/>
                  </a:lnTo>
                  <a:lnTo>
                    <a:pt x="331533" y="138516"/>
                  </a:lnTo>
                  <a:lnTo>
                    <a:pt x="365246" y="102059"/>
                  </a:lnTo>
                  <a:lnTo>
                    <a:pt x="400439" y="66789"/>
                  </a:lnTo>
                  <a:lnTo>
                    <a:pt x="437090" y="32753"/>
                  </a:lnTo>
                  <a:lnTo>
                    <a:pt x="475179" y="0"/>
                  </a:lnTo>
                  <a:lnTo>
                    <a:pt x="1310966" y="1010157"/>
                  </a:lnTo>
                  <a:lnTo>
                    <a:pt x="2485" y="1092454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4098" y="2517648"/>
              <a:ext cx="836294" cy="1311275"/>
            </a:xfrm>
            <a:custGeom>
              <a:avLst/>
              <a:gdLst/>
              <a:ahLst/>
              <a:cxnLst/>
              <a:rect l="l" t="t" r="r" b="b"/>
              <a:pathLst>
                <a:path w="836294" h="1311275">
                  <a:moveTo>
                    <a:pt x="835787" y="0"/>
                  </a:moveTo>
                  <a:lnTo>
                    <a:pt x="785021" y="982"/>
                  </a:lnTo>
                  <a:lnTo>
                    <a:pt x="734487" y="3916"/>
                  </a:lnTo>
                  <a:lnTo>
                    <a:pt x="684236" y="8784"/>
                  </a:lnTo>
                  <a:lnTo>
                    <a:pt x="634320" y="15566"/>
                  </a:lnTo>
                  <a:lnTo>
                    <a:pt x="584792" y="24243"/>
                  </a:lnTo>
                  <a:lnTo>
                    <a:pt x="535704" y="34798"/>
                  </a:lnTo>
                  <a:lnTo>
                    <a:pt x="487109" y="47210"/>
                  </a:lnTo>
                  <a:lnTo>
                    <a:pt x="439058" y="61461"/>
                  </a:lnTo>
                  <a:lnTo>
                    <a:pt x="391604" y="77533"/>
                  </a:lnTo>
                  <a:lnTo>
                    <a:pt x="344799" y="95406"/>
                  </a:lnTo>
                  <a:lnTo>
                    <a:pt x="298696" y="115062"/>
                  </a:lnTo>
                  <a:lnTo>
                    <a:pt x="253346" y="136482"/>
                  </a:lnTo>
                  <a:lnTo>
                    <a:pt x="208802" y="159647"/>
                  </a:lnTo>
                  <a:lnTo>
                    <a:pt x="165116" y="184538"/>
                  </a:lnTo>
                  <a:lnTo>
                    <a:pt x="122340" y="211137"/>
                  </a:lnTo>
                  <a:lnTo>
                    <a:pt x="80528" y="239424"/>
                  </a:lnTo>
                  <a:lnTo>
                    <a:pt x="39730" y="269381"/>
                  </a:lnTo>
                  <a:lnTo>
                    <a:pt x="0" y="300989"/>
                  </a:lnTo>
                  <a:lnTo>
                    <a:pt x="835787" y="1311147"/>
                  </a:lnTo>
                  <a:lnTo>
                    <a:pt x="835787" y="0"/>
                  </a:lnTo>
                  <a:close/>
                </a:path>
              </a:pathLst>
            </a:custGeom>
            <a:solidFill>
              <a:srgbClr val="E3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54098" y="2517648"/>
              <a:ext cx="836294" cy="1311275"/>
            </a:xfrm>
            <a:custGeom>
              <a:avLst/>
              <a:gdLst/>
              <a:ahLst/>
              <a:cxnLst/>
              <a:rect l="l" t="t" r="r" b="b"/>
              <a:pathLst>
                <a:path w="836294" h="1311275">
                  <a:moveTo>
                    <a:pt x="0" y="300989"/>
                  </a:moveTo>
                  <a:lnTo>
                    <a:pt x="39730" y="269381"/>
                  </a:lnTo>
                  <a:lnTo>
                    <a:pt x="80528" y="239424"/>
                  </a:lnTo>
                  <a:lnTo>
                    <a:pt x="122340" y="211137"/>
                  </a:lnTo>
                  <a:lnTo>
                    <a:pt x="165116" y="184538"/>
                  </a:lnTo>
                  <a:lnTo>
                    <a:pt x="208802" y="159647"/>
                  </a:lnTo>
                  <a:lnTo>
                    <a:pt x="253346" y="136482"/>
                  </a:lnTo>
                  <a:lnTo>
                    <a:pt x="298696" y="115062"/>
                  </a:lnTo>
                  <a:lnTo>
                    <a:pt x="344799" y="95406"/>
                  </a:lnTo>
                  <a:lnTo>
                    <a:pt x="391604" y="77533"/>
                  </a:lnTo>
                  <a:lnTo>
                    <a:pt x="439058" y="61461"/>
                  </a:lnTo>
                  <a:lnTo>
                    <a:pt x="487109" y="47210"/>
                  </a:lnTo>
                  <a:lnTo>
                    <a:pt x="535704" y="34798"/>
                  </a:lnTo>
                  <a:lnTo>
                    <a:pt x="584792" y="24243"/>
                  </a:lnTo>
                  <a:lnTo>
                    <a:pt x="634320" y="15566"/>
                  </a:lnTo>
                  <a:lnTo>
                    <a:pt x="684236" y="8784"/>
                  </a:lnTo>
                  <a:lnTo>
                    <a:pt x="734487" y="3916"/>
                  </a:lnTo>
                  <a:lnTo>
                    <a:pt x="785021" y="982"/>
                  </a:lnTo>
                  <a:lnTo>
                    <a:pt x="835787" y="0"/>
                  </a:lnTo>
                  <a:lnTo>
                    <a:pt x="835787" y="1311147"/>
                  </a:lnTo>
                  <a:lnTo>
                    <a:pt x="0" y="30098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81780" y="3274314"/>
            <a:ext cx="45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35.0%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43605" y="4770246"/>
            <a:ext cx="45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22.0%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2125" y="4236466"/>
            <a:ext cx="45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17.0%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5925" y="3378530"/>
            <a:ext cx="4597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15.0%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6126" y="2692349"/>
            <a:ext cx="4597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11.0%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3147" y="1750178"/>
            <a:ext cx="3644900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75"/>
              </a:lnSpc>
            </a:pPr>
            <a:r>
              <a:rPr lang="zh-CN" altLang="en-US" sz="1250" spc="-50" dirty="0">
                <a:latin typeface="Microsoft JhengHei"/>
                <a:cs typeface="Microsoft JhengHei"/>
              </a:rPr>
              <a:t>問題：</a:t>
            </a:r>
            <a:r>
              <a:rPr sz="1250" spc="-50" dirty="0" err="1">
                <a:latin typeface="Microsoft JhengHei"/>
                <a:cs typeface="Microsoft JhengHei"/>
              </a:rPr>
              <a:t>你比較留意哪些新聞</a:t>
            </a:r>
            <a:r>
              <a:rPr sz="1250" spc="-50" dirty="0">
                <a:latin typeface="Microsoft JhengHei"/>
                <a:cs typeface="Microsoft JhengHei"/>
              </a:rPr>
              <a:t>？</a:t>
            </a:r>
            <a:endParaRPr lang="en-HK" sz="1250" spc="-50" dirty="0">
              <a:latin typeface="Microsoft JhengHei"/>
              <a:cs typeface="Microsoft JhengHei"/>
            </a:endParaRPr>
          </a:p>
          <a:p>
            <a:pPr marL="1593215">
              <a:lnSpc>
                <a:spcPct val="100000"/>
              </a:lnSpc>
              <a:spcBef>
                <a:spcPts val="815"/>
              </a:spcBef>
            </a:pPr>
            <a:r>
              <a:rPr lang="zh-CN" altLang="en-US" sz="1850" spc="-10" dirty="0">
                <a:solidFill>
                  <a:srgbClr val="585858"/>
                </a:solidFill>
                <a:latin typeface="Arial MT"/>
                <a:cs typeface="Arial MT"/>
              </a:rPr>
              <a:t>新聞話題</a:t>
            </a:r>
            <a:endParaRPr lang="en-HK" sz="1850" dirty="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9976" y="57637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1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F0A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6089" y="5624271"/>
            <a:ext cx="1283335" cy="493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700"/>
              </a:lnSpc>
              <a:spcBef>
                <a:spcPts val="100"/>
              </a:spcBef>
            </a:pPr>
            <a:r>
              <a:rPr lang="zh-CN" altLang="en-US" sz="1200" spc="-30" dirty="0">
                <a:solidFill>
                  <a:srgbClr val="585858"/>
                </a:solidFill>
                <a:latin typeface="Arial MT"/>
                <a:cs typeface="Arial MT"/>
              </a:rPr>
              <a:t>香港社會新聞 </a:t>
            </a:r>
            <a:endParaRPr lang="en-HK" altLang="zh-CN" sz="1200" spc="-30" dirty="0">
              <a:solidFill>
                <a:srgbClr val="585858"/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33700"/>
              </a:lnSpc>
              <a:spcBef>
                <a:spcPts val="100"/>
              </a:spcBef>
            </a:pPr>
            <a:r>
              <a:rPr lang="zh-CN" altLang="en-US" sz="1200" spc="-30" dirty="0">
                <a:solidFill>
                  <a:srgbClr val="585858"/>
                </a:solidFill>
                <a:latin typeface="Arial MT"/>
                <a:cs typeface="Arial MT"/>
              </a:rPr>
              <a:t>國際新聞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63495" y="57637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1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F0B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162301" y="5624271"/>
            <a:ext cx="1369695" cy="493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700"/>
              </a:lnSpc>
              <a:spcBef>
                <a:spcPts val="100"/>
              </a:spcBef>
            </a:pPr>
            <a:r>
              <a:rPr lang="zh-CN" altLang="en-US" sz="1200" dirty="0">
                <a:solidFill>
                  <a:srgbClr val="585858"/>
                </a:solidFill>
                <a:latin typeface="Arial MT"/>
                <a:cs typeface="Arial MT"/>
              </a:rPr>
              <a:t>香港財經新聞 </a:t>
            </a:r>
            <a:endParaRPr lang="en-HK" altLang="zh-CN" sz="1200" dirty="0">
              <a:solidFill>
                <a:srgbClr val="585858"/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33700"/>
              </a:lnSpc>
              <a:spcBef>
                <a:spcPts val="100"/>
              </a:spcBef>
            </a:pPr>
            <a:r>
              <a:rPr lang="zh-CN" altLang="en-US" sz="1200" dirty="0">
                <a:solidFill>
                  <a:srgbClr val="585858"/>
                </a:solidFill>
                <a:latin typeface="Arial MT"/>
                <a:cs typeface="Arial MT"/>
              </a:rPr>
              <a:t>中國內地新聞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60064" y="57637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1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E87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58615" y="5685840"/>
            <a:ext cx="12261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200" dirty="0">
                <a:solidFill>
                  <a:srgbClr val="585858"/>
                </a:solidFill>
                <a:latin typeface="Arial MT"/>
                <a:cs typeface="Arial MT"/>
              </a:rPr>
              <a:t>香港政治新聞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9976" y="600760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843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63495" y="600760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E3C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3519" y="2429764"/>
            <a:ext cx="2826385" cy="2831465"/>
          </a:xfrm>
          <a:custGeom>
            <a:avLst/>
            <a:gdLst/>
            <a:ahLst/>
            <a:cxnLst/>
            <a:rect l="l" t="t" r="r" b="b"/>
            <a:pathLst>
              <a:path w="2826385" h="2831465">
                <a:moveTo>
                  <a:pt x="1510284" y="0"/>
                </a:moveTo>
                <a:lnTo>
                  <a:pt x="1558827" y="4313"/>
                </a:lnTo>
                <a:lnTo>
                  <a:pt x="1606843" y="10220"/>
                </a:lnTo>
                <a:lnTo>
                  <a:pt x="1654306" y="17690"/>
                </a:lnTo>
                <a:lnTo>
                  <a:pt x="1701192" y="26697"/>
                </a:lnTo>
                <a:lnTo>
                  <a:pt x="1747477" y="37211"/>
                </a:lnTo>
                <a:lnTo>
                  <a:pt x="1793136" y="49205"/>
                </a:lnTo>
                <a:lnTo>
                  <a:pt x="1838145" y="62650"/>
                </a:lnTo>
                <a:lnTo>
                  <a:pt x="1882479" y="77518"/>
                </a:lnTo>
                <a:lnTo>
                  <a:pt x="1926114" y="93781"/>
                </a:lnTo>
                <a:lnTo>
                  <a:pt x="1969026" y="111410"/>
                </a:lnTo>
                <a:lnTo>
                  <a:pt x="2011190" y="130379"/>
                </a:lnTo>
                <a:lnTo>
                  <a:pt x="2052581" y="150657"/>
                </a:lnTo>
                <a:lnTo>
                  <a:pt x="2093176" y="172218"/>
                </a:lnTo>
                <a:lnTo>
                  <a:pt x="2132950" y="195032"/>
                </a:lnTo>
                <a:lnTo>
                  <a:pt x="2171878" y="219072"/>
                </a:lnTo>
                <a:lnTo>
                  <a:pt x="2209936" y="244310"/>
                </a:lnTo>
                <a:lnTo>
                  <a:pt x="2247100" y="270717"/>
                </a:lnTo>
                <a:lnTo>
                  <a:pt x="2283344" y="298264"/>
                </a:lnTo>
                <a:lnTo>
                  <a:pt x="2318646" y="326925"/>
                </a:lnTo>
                <a:lnTo>
                  <a:pt x="2352980" y="356670"/>
                </a:lnTo>
                <a:lnTo>
                  <a:pt x="2386322" y="387472"/>
                </a:lnTo>
                <a:lnTo>
                  <a:pt x="2418647" y="419302"/>
                </a:lnTo>
                <a:lnTo>
                  <a:pt x="2449932" y="452132"/>
                </a:lnTo>
                <a:lnTo>
                  <a:pt x="2480151" y="485933"/>
                </a:lnTo>
                <a:lnTo>
                  <a:pt x="2509280" y="520678"/>
                </a:lnTo>
                <a:lnTo>
                  <a:pt x="2537295" y="556339"/>
                </a:lnTo>
                <a:lnTo>
                  <a:pt x="2564172" y="592887"/>
                </a:lnTo>
                <a:lnTo>
                  <a:pt x="2589886" y="630293"/>
                </a:lnTo>
                <a:lnTo>
                  <a:pt x="2614412" y="668531"/>
                </a:lnTo>
                <a:lnTo>
                  <a:pt x="2637726" y="707571"/>
                </a:lnTo>
                <a:lnTo>
                  <a:pt x="2659804" y="747385"/>
                </a:lnTo>
                <a:lnTo>
                  <a:pt x="2680621" y="787945"/>
                </a:lnTo>
                <a:lnTo>
                  <a:pt x="2700154" y="829223"/>
                </a:lnTo>
                <a:lnTo>
                  <a:pt x="2718376" y="871191"/>
                </a:lnTo>
                <a:lnTo>
                  <a:pt x="2735265" y="913821"/>
                </a:lnTo>
                <a:lnTo>
                  <a:pt x="2750796" y="957083"/>
                </a:lnTo>
                <a:lnTo>
                  <a:pt x="2764943" y="1000951"/>
                </a:lnTo>
                <a:lnTo>
                  <a:pt x="2777684" y="1045396"/>
                </a:lnTo>
                <a:lnTo>
                  <a:pt x="2788993" y="1090389"/>
                </a:lnTo>
                <a:lnTo>
                  <a:pt x="2798845" y="1135903"/>
                </a:lnTo>
                <a:lnTo>
                  <a:pt x="2807218" y="1181909"/>
                </a:lnTo>
                <a:lnTo>
                  <a:pt x="2814085" y="1228379"/>
                </a:lnTo>
                <a:lnTo>
                  <a:pt x="2819424" y="1275285"/>
                </a:lnTo>
                <a:lnTo>
                  <a:pt x="2823208" y="1322598"/>
                </a:lnTo>
                <a:lnTo>
                  <a:pt x="2825414" y="1370291"/>
                </a:lnTo>
                <a:lnTo>
                  <a:pt x="2826018" y="1418335"/>
                </a:lnTo>
                <a:lnTo>
                  <a:pt x="2824995" y="1466702"/>
                </a:lnTo>
                <a:lnTo>
                  <a:pt x="2822321" y="1515364"/>
                </a:lnTo>
                <a:lnTo>
                  <a:pt x="2818007" y="1563900"/>
                </a:lnTo>
                <a:lnTo>
                  <a:pt x="2812100" y="1611908"/>
                </a:lnTo>
                <a:lnTo>
                  <a:pt x="2804630" y="1659365"/>
                </a:lnTo>
                <a:lnTo>
                  <a:pt x="2795623" y="1706246"/>
                </a:lnTo>
                <a:lnTo>
                  <a:pt x="2785109" y="1752525"/>
                </a:lnTo>
                <a:lnTo>
                  <a:pt x="2773116" y="1798180"/>
                </a:lnTo>
                <a:lnTo>
                  <a:pt x="2759671" y="1843185"/>
                </a:lnTo>
                <a:lnTo>
                  <a:pt x="2744803" y="1887515"/>
                </a:lnTo>
                <a:lnTo>
                  <a:pt x="2728540" y="1931147"/>
                </a:lnTo>
                <a:lnTo>
                  <a:pt x="2710911" y="1974056"/>
                </a:lnTo>
                <a:lnTo>
                  <a:pt x="2691943" y="2016218"/>
                </a:lnTo>
                <a:lnTo>
                  <a:pt x="2671665" y="2057608"/>
                </a:lnTo>
                <a:lnTo>
                  <a:pt x="2650105" y="2098201"/>
                </a:lnTo>
                <a:lnTo>
                  <a:pt x="2627291" y="2137974"/>
                </a:lnTo>
                <a:lnTo>
                  <a:pt x="2603252" y="2176902"/>
                </a:lnTo>
                <a:lnTo>
                  <a:pt x="2578015" y="2214959"/>
                </a:lnTo>
                <a:lnTo>
                  <a:pt x="2551609" y="2252123"/>
                </a:lnTo>
                <a:lnTo>
                  <a:pt x="2524062" y="2288369"/>
                </a:lnTo>
                <a:lnTo>
                  <a:pt x="2495403" y="2323671"/>
                </a:lnTo>
                <a:lnTo>
                  <a:pt x="2465659" y="2358006"/>
                </a:lnTo>
                <a:lnTo>
                  <a:pt x="2434859" y="2391349"/>
                </a:lnTo>
                <a:lnTo>
                  <a:pt x="2403030" y="2423676"/>
                </a:lnTo>
                <a:lnTo>
                  <a:pt x="2370202" y="2454962"/>
                </a:lnTo>
                <a:lnTo>
                  <a:pt x="2336403" y="2485183"/>
                </a:lnTo>
                <a:lnTo>
                  <a:pt x="2301660" y="2514315"/>
                </a:lnTo>
                <a:lnTo>
                  <a:pt x="2266001" y="2542332"/>
                </a:lnTo>
                <a:lnTo>
                  <a:pt x="2229456" y="2569211"/>
                </a:lnTo>
                <a:lnTo>
                  <a:pt x="2192052" y="2594927"/>
                </a:lnTo>
                <a:lnTo>
                  <a:pt x="2153817" y="2619456"/>
                </a:lnTo>
                <a:lnTo>
                  <a:pt x="2114780" y="2642773"/>
                </a:lnTo>
                <a:lnTo>
                  <a:pt x="2074969" y="2664853"/>
                </a:lnTo>
                <a:lnTo>
                  <a:pt x="2034413" y="2685673"/>
                </a:lnTo>
                <a:lnTo>
                  <a:pt x="1993138" y="2705208"/>
                </a:lnTo>
                <a:lnTo>
                  <a:pt x="1951174" y="2723433"/>
                </a:lnTo>
                <a:lnTo>
                  <a:pt x="1908549" y="2740325"/>
                </a:lnTo>
                <a:lnTo>
                  <a:pt x="1865290" y="2755858"/>
                </a:lnTo>
                <a:lnTo>
                  <a:pt x="1821427" y="2770008"/>
                </a:lnTo>
                <a:lnTo>
                  <a:pt x="1776987" y="2782751"/>
                </a:lnTo>
                <a:lnTo>
                  <a:pt x="1731999" y="2794062"/>
                </a:lnTo>
                <a:lnTo>
                  <a:pt x="1686491" y="2803917"/>
                </a:lnTo>
                <a:lnTo>
                  <a:pt x="1640490" y="2812291"/>
                </a:lnTo>
                <a:lnTo>
                  <a:pt x="1594026" y="2819160"/>
                </a:lnTo>
                <a:lnTo>
                  <a:pt x="1547127" y="2824500"/>
                </a:lnTo>
                <a:lnTo>
                  <a:pt x="1499820" y="2828286"/>
                </a:lnTo>
                <a:lnTo>
                  <a:pt x="1452134" y="2830493"/>
                </a:lnTo>
                <a:lnTo>
                  <a:pt x="1404097" y="2831098"/>
                </a:lnTo>
                <a:lnTo>
                  <a:pt x="1355737" y="2830075"/>
                </a:lnTo>
                <a:lnTo>
                  <a:pt x="1307084" y="2827401"/>
                </a:lnTo>
                <a:lnTo>
                  <a:pt x="1258608" y="2823088"/>
                </a:lnTo>
                <a:lnTo>
                  <a:pt x="1210611" y="2817170"/>
                </a:lnTo>
                <a:lnTo>
                  <a:pt x="1163118" y="2809674"/>
                </a:lnTo>
                <a:lnTo>
                  <a:pt x="1116158" y="2800626"/>
                </a:lnTo>
                <a:lnTo>
                  <a:pt x="1069759" y="2790053"/>
                </a:lnTo>
                <a:lnTo>
                  <a:pt x="1023948" y="2777982"/>
                </a:lnTo>
                <a:lnTo>
                  <a:pt x="978752" y="2764439"/>
                </a:lnTo>
                <a:lnTo>
                  <a:pt x="934200" y="2749451"/>
                </a:lnTo>
                <a:lnTo>
                  <a:pt x="890319" y="2733045"/>
                </a:lnTo>
                <a:lnTo>
                  <a:pt x="847137" y="2715246"/>
                </a:lnTo>
                <a:lnTo>
                  <a:pt x="804682" y="2696083"/>
                </a:lnTo>
                <a:lnTo>
                  <a:pt x="762981" y="2675581"/>
                </a:lnTo>
                <a:lnTo>
                  <a:pt x="722061" y="2653767"/>
                </a:lnTo>
                <a:lnTo>
                  <a:pt x="681952" y="2630668"/>
                </a:lnTo>
                <a:lnTo>
                  <a:pt x="642680" y="2606310"/>
                </a:lnTo>
                <a:lnTo>
                  <a:pt x="604272" y="2580721"/>
                </a:lnTo>
                <a:lnTo>
                  <a:pt x="566758" y="2553926"/>
                </a:lnTo>
                <a:lnTo>
                  <a:pt x="530163" y="2525952"/>
                </a:lnTo>
                <a:lnTo>
                  <a:pt x="494517" y="2496826"/>
                </a:lnTo>
                <a:lnTo>
                  <a:pt x="459847" y="2466575"/>
                </a:lnTo>
                <a:lnTo>
                  <a:pt x="426180" y="2435225"/>
                </a:lnTo>
                <a:lnTo>
                  <a:pt x="393544" y="2402802"/>
                </a:lnTo>
                <a:lnTo>
                  <a:pt x="361967" y="2369334"/>
                </a:lnTo>
                <a:lnTo>
                  <a:pt x="331476" y="2334848"/>
                </a:lnTo>
                <a:lnTo>
                  <a:pt x="302100" y="2299369"/>
                </a:lnTo>
                <a:lnTo>
                  <a:pt x="273865" y="2262924"/>
                </a:lnTo>
                <a:lnTo>
                  <a:pt x="246800" y="2225541"/>
                </a:lnTo>
                <a:lnTo>
                  <a:pt x="220932" y="2187245"/>
                </a:lnTo>
                <a:lnTo>
                  <a:pt x="196290" y="2148064"/>
                </a:lnTo>
                <a:lnTo>
                  <a:pt x="172899" y="2108023"/>
                </a:lnTo>
                <a:lnTo>
                  <a:pt x="150790" y="2067150"/>
                </a:lnTo>
                <a:lnTo>
                  <a:pt x="129988" y="2025472"/>
                </a:lnTo>
                <a:lnTo>
                  <a:pt x="110521" y="1983014"/>
                </a:lnTo>
                <a:lnTo>
                  <a:pt x="92419" y="1939803"/>
                </a:lnTo>
                <a:lnTo>
                  <a:pt x="75707" y="1895867"/>
                </a:lnTo>
                <a:lnTo>
                  <a:pt x="60414" y="1851232"/>
                </a:lnTo>
                <a:lnTo>
                  <a:pt x="46567" y="1805924"/>
                </a:lnTo>
                <a:lnTo>
                  <a:pt x="34195" y="1759970"/>
                </a:lnTo>
                <a:lnTo>
                  <a:pt x="23324" y="1713397"/>
                </a:lnTo>
                <a:lnTo>
                  <a:pt x="13983" y="1666231"/>
                </a:lnTo>
                <a:lnTo>
                  <a:pt x="6199" y="1618499"/>
                </a:lnTo>
                <a:lnTo>
                  <a:pt x="0" y="1570228"/>
                </a:lnTo>
              </a:path>
            </a:pathLst>
          </a:custGeom>
          <a:ln w="28575">
            <a:solidFill>
              <a:srgbClr val="2E46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739892" y="1898599"/>
            <a:ext cx="5518150" cy="764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lang="zh-TW" altLang="en-US" sz="1600" dirty="0"/>
              <a:t>對香港新聞的</a:t>
            </a:r>
            <a:r>
              <a:rPr lang="zh-TW" altLang="en-US" sz="1600" b="1" dirty="0"/>
              <a:t>高度關注是其與個人生活或社會討論</a:t>
            </a:r>
            <a:r>
              <a:rPr lang="zh-TW" altLang="en-US" sz="1600" dirty="0"/>
              <a:t>的密切相關性直接結果。</a:t>
            </a:r>
            <a:endParaRPr lang="en-HK" altLang="zh-TW" sz="1600" dirty="0"/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lang="zh-TW" altLang="en-US" sz="1600" b="1" dirty="0"/>
              <a:t>     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18429" y="2954118"/>
            <a:ext cx="59220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lang="zh-TW" altLang="en-US" sz="1600" dirty="0"/>
              <a:t>對國際和內地新聞的較少關注，既是對新聞內容</a:t>
            </a:r>
            <a:r>
              <a:rPr lang="zh-TW" altLang="en-US" sz="1600" b="1" dirty="0"/>
              <a:t>興趣較低</a:t>
            </a:r>
            <a:r>
              <a:rPr lang="zh-TW" altLang="en-US" sz="1600" dirty="0"/>
              <a:t>的結果，也受到</a:t>
            </a:r>
            <a:r>
              <a:rPr lang="zh-TW" altLang="en-US" sz="1600" b="1" dirty="0"/>
              <a:t>新聞獲取的一些障礙</a:t>
            </a:r>
            <a:r>
              <a:rPr lang="zh-TW" altLang="en-US" sz="1600" dirty="0"/>
              <a:t>所影響。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53709" y="3618738"/>
            <a:ext cx="5504815" cy="15420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9431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lang="zh-TW" altLang="en-US" sz="1600" dirty="0"/>
              <a:t>許多人認為</a:t>
            </a:r>
            <a:r>
              <a:rPr lang="zh-CN" altLang="en-US" sz="1600" dirty="0"/>
              <a:t>本地</a:t>
            </a:r>
            <a:r>
              <a:rPr lang="zh-TW" altLang="en-US" sz="1600" dirty="0"/>
              <a:t>新聞頻道對這類新聞的報</a:t>
            </a:r>
            <a:r>
              <a:rPr lang="zh-CN" altLang="en-US" sz="1600" dirty="0"/>
              <a:t>道</a:t>
            </a:r>
            <a:r>
              <a:rPr lang="zh-TW" altLang="en-US" sz="1600" dirty="0"/>
              <a:t>不足。</a:t>
            </a:r>
            <a:endParaRPr lang="en-HK" altLang="zh-TW" sz="1600" dirty="0"/>
          </a:p>
          <a:p>
            <a:pPr marL="299085" marR="19431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endParaRPr lang="en-HK" altLang="zh-TW" sz="1600" dirty="0"/>
          </a:p>
          <a:p>
            <a:pPr marL="299085" marR="19431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lang="zh-TW" altLang="en-US" sz="1600" dirty="0"/>
              <a:t>語言障礙</a:t>
            </a:r>
            <a:r>
              <a:rPr lang="zh-CN" altLang="en-US" sz="1600" dirty="0"/>
              <a:t>阻礙</a:t>
            </a:r>
            <a:r>
              <a:rPr lang="zh-TW" altLang="en-US" sz="1600" dirty="0"/>
              <a:t>了許多人從國際媒體獲得此類信息。</a:t>
            </a:r>
            <a:endParaRPr lang="en-HK" altLang="zh-TW" sz="1600" dirty="0"/>
          </a:p>
          <a:p>
            <a:pPr marL="299085" marR="19431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endParaRPr lang="en-HK" altLang="zh-TW" sz="1600" dirty="0"/>
          </a:p>
          <a:p>
            <a:pPr marL="299085" marR="19431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lang="zh-TW" altLang="en-US" sz="1600" dirty="0"/>
              <a:t>對內地新聞的報持懷疑態度，因為人們擔心政治立場和審查，這也減少了參與的興趣。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74921" y="4742179"/>
            <a:ext cx="97790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904" marR="5080" indent="-243840">
              <a:lnSpc>
                <a:spcPct val="100000"/>
              </a:lnSpc>
              <a:spcBef>
                <a:spcPts val="90"/>
              </a:spcBef>
            </a:pPr>
            <a:r>
              <a:rPr lang="zh-CN" altLang="en-US" sz="1400" b="1" spc="-20" dirty="0">
                <a:solidFill>
                  <a:srgbClr val="2E469C"/>
                </a:solidFill>
                <a:latin typeface="Arial"/>
                <a:cs typeface="Arial"/>
              </a:rPr>
              <a:t>香港新聞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254409-B0BB-432B-9358-1B23D7B888CC}"/>
              </a:ext>
            </a:extLst>
          </p:cNvPr>
          <p:cNvSpPr/>
          <p:nvPr/>
        </p:nvSpPr>
        <p:spPr>
          <a:xfrm>
            <a:off x="5943600" y="2456852"/>
            <a:ext cx="4576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/>
              <a:t>社會新聞</a:t>
            </a:r>
            <a:r>
              <a:rPr lang="zh-TW" altLang="en-US" sz="1600" dirty="0"/>
              <a:t>主要指影響社區的事件和社會政策。</a:t>
            </a:r>
            <a:endParaRPr lang="en-HK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</a:rPr>
              <a:t>大家這樣說</a:t>
            </a:r>
            <a:r>
              <a:rPr lang="en-US" altLang="zh-CN" b="1" dirty="0">
                <a:solidFill>
                  <a:schemeClr val="tx1"/>
                </a:solidFill>
              </a:rPr>
              <a:t>……</a:t>
            </a:r>
            <a:endParaRPr lang="en-HK" b="1" spc="-2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685" y="913439"/>
            <a:ext cx="5559425" cy="528894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CN" altLang="en-US" sz="1600" b="1" dirty="0">
                <a:latin typeface="Arial"/>
                <a:cs typeface="Arial"/>
              </a:rPr>
              <a:t>本地新聞</a:t>
            </a:r>
            <a:endParaRPr lang="zh-TW" altLang="en-US" sz="1600" dirty="0">
              <a:latin typeface="Arial"/>
              <a:cs typeface="Arial"/>
            </a:endParaRPr>
          </a:p>
          <a:p>
            <a:pPr marL="468630" marR="195580">
              <a:lnSpc>
                <a:spcPct val="94200"/>
              </a:lnSpc>
              <a:spcBef>
                <a:spcPts val="465"/>
              </a:spcBef>
            </a:pPr>
            <a:r>
              <a:rPr lang="zh-TW" altLang="en-US" sz="1600" i="1" spc="-25" dirty="0">
                <a:latin typeface="Arial"/>
                <a:cs typeface="Arial"/>
              </a:rPr>
              <a:t>“</a:t>
            </a:r>
            <a:r>
              <a:rPr lang="zh-TW" altLang="en-US" sz="1700" spc="-140" dirty="0">
                <a:latin typeface="Microsoft JhengHei"/>
                <a:cs typeface="Microsoft JhengHei"/>
              </a:rPr>
              <a:t>我做酒店的，所以對旅遊、健康、疾病這些都關注。</a:t>
            </a:r>
            <a:r>
              <a:rPr lang="zh-TW" altLang="en-US" sz="1700" spc="-135" dirty="0">
                <a:latin typeface="Microsoft JhengHei"/>
                <a:cs typeface="Microsoft JhengHei"/>
              </a:rPr>
              <a:t>如果有什麼傳染病，酒店會有什麼措施，應該怎樣去防範？另外是天氣，如水浸、打風。因爲我住在清水灣，</a:t>
            </a:r>
            <a:r>
              <a:rPr lang="zh-TW" altLang="en-US" sz="1700" spc="-140" dirty="0">
                <a:latin typeface="Microsoft JhengHei"/>
                <a:cs typeface="Microsoft JhengHei"/>
              </a:rPr>
              <a:t>前幾天給水圍困，要安排小朋友返學，沒辦法回家，係</a:t>
            </a:r>
            <a:r>
              <a:rPr lang="zh-TW" altLang="en-US" sz="1700" spc="-110" dirty="0">
                <a:latin typeface="Microsoft JhengHei"/>
                <a:cs typeface="Microsoft JhengHei"/>
              </a:rPr>
              <a:t>要注意這些。</a:t>
            </a:r>
            <a:r>
              <a:rPr lang="zh-TW" altLang="en-US" sz="1600" i="1" spc="220" dirty="0">
                <a:latin typeface="Arial"/>
                <a:cs typeface="Arial"/>
              </a:rPr>
              <a:t>” </a:t>
            </a:r>
            <a:r>
              <a:rPr lang="en-US" altLang="zh-TW" sz="1600" b="1" i="1" dirty="0">
                <a:latin typeface="Arial"/>
                <a:cs typeface="Arial"/>
              </a:rPr>
              <a:t>Group </a:t>
            </a:r>
            <a:r>
              <a:rPr lang="en-US" altLang="zh-TW" sz="1600" b="1" i="1" spc="-50" dirty="0">
                <a:latin typeface="Arial"/>
                <a:cs typeface="Arial"/>
              </a:rPr>
              <a:t>2</a:t>
            </a:r>
            <a:endParaRPr lang="zh-TW" alt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20"/>
              </a:spcBef>
            </a:pPr>
            <a:endParaRPr sz="17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CN" altLang="en-US" sz="1600" b="1" dirty="0">
                <a:latin typeface="Arial"/>
                <a:cs typeface="Arial"/>
              </a:rPr>
              <a:t>國際新聞</a:t>
            </a:r>
            <a:endParaRPr sz="1600" dirty="0">
              <a:latin typeface="Arial"/>
              <a:cs typeface="Arial"/>
            </a:endParaRPr>
          </a:p>
          <a:p>
            <a:pPr marL="325755" marR="133350" algn="just">
              <a:lnSpc>
                <a:spcPct val="94200"/>
              </a:lnSpc>
              <a:spcBef>
                <a:spcPts val="1714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最近一年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30" dirty="0">
                <a:latin typeface="Microsoft JhengHei"/>
                <a:cs typeface="Microsoft JhengHei"/>
              </a:rPr>
              <a:t>讓我有追看的國際新聞主要是俄羅斯，因爲戰</a:t>
            </a:r>
            <a:r>
              <a:rPr sz="1700" spc="-135" dirty="0">
                <a:latin typeface="Microsoft JhengHei"/>
                <a:cs typeface="Microsoft JhengHei"/>
              </a:rPr>
              <a:t>爭，在我們長大以後都未曾接觸過戰爭，是國家打國家，</a:t>
            </a:r>
            <a:r>
              <a:rPr sz="1700" spc="-110" dirty="0">
                <a:latin typeface="Microsoft JhengHei"/>
                <a:cs typeface="Microsoft JhengHei"/>
              </a:rPr>
              <a:t>而且涉及一個大國。</a:t>
            </a:r>
            <a:r>
              <a:rPr sz="1600" i="1" spc="21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7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CN" altLang="en-US" sz="1600" b="1" dirty="0">
                <a:latin typeface="Arial"/>
                <a:cs typeface="Arial"/>
              </a:rPr>
              <a:t>內地新聞</a:t>
            </a:r>
            <a:endParaRPr lang="en-HK" sz="1600" dirty="0">
              <a:latin typeface="Arial"/>
              <a:cs typeface="Arial"/>
            </a:endParaRPr>
          </a:p>
          <a:p>
            <a:pPr marL="250825" marR="5080">
              <a:lnSpc>
                <a:spcPct val="94100"/>
              </a:lnSpc>
              <a:spcBef>
                <a:spcPts val="33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5" dirty="0">
                <a:latin typeface="Microsoft JhengHei"/>
                <a:cs typeface="Microsoft JhengHei"/>
              </a:rPr>
              <a:t>如果想知道內地發生什麼，我會問當地人。例如黑雨的第二天，有人問是不是能返深圳，不知道深圳怎麼樣，關口有沒有事。新聞報道上說其實不是浸得很厲害，但有人告訴我是浸得很厲害，要封關。所以你要問內地人，問在深圳的朋</a:t>
            </a:r>
            <a:r>
              <a:rPr sz="1700" spc="-100" dirty="0">
                <a:latin typeface="Microsoft JhengHei"/>
                <a:cs typeface="Microsoft JhengHei"/>
              </a:rPr>
              <a:t>友現在怎麼樣？</a:t>
            </a:r>
            <a:r>
              <a:rPr sz="1600" i="1" spc="18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6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8529" y="3347597"/>
            <a:ext cx="4982845" cy="7721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ct val="94200"/>
              </a:lnSpc>
              <a:spcBef>
                <a:spcPts val="210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5" dirty="0">
                <a:latin typeface="Microsoft JhengHei"/>
                <a:cs typeface="Microsoft JhengHei"/>
              </a:rPr>
              <a:t>國際新聞中，我會留意個別事件，我會看一些覺得會影</a:t>
            </a:r>
            <a:r>
              <a:rPr sz="1700" spc="-140" dirty="0">
                <a:latin typeface="Microsoft JhengHei"/>
                <a:cs typeface="Microsoft JhengHei"/>
              </a:rPr>
              <a:t>響香港同民生的，例如近期發生的台灣大選、福島輻射</a:t>
            </a:r>
            <a:r>
              <a:rPr sz="1700" spc="-130" dirty="0">
                <a:latin typeface="Microsoft JhengHei"/>
                <a:cs typeface="Microsoft JhengHei"/>
              </a:rPr>
              <a:t>那些水、烏克蘭等，都是一些貼身的事情。</a:t>
            </a:r>
            <a:r>
              <a:rPr sz="1600" i="1" spc="24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7192" y="1244537"/>
            <a:ext cx="4983480" cy="12604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4200"/>
              </a:lnSpc>
              <a:spcBef>
                <a:spcPts val="21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5" dirty="0">
                <a:latin typeface="Microsoft JhengHei"/>
                <a:cs typeface="Microsoft JhengHei"/>
              </a:rPr>
              <a:t>我現在一見到政治新聞，我立即會跳過不想看。我覺得</a:t>
            </a:r>
            <a:r>
              <a:rPr sz="1700" spc="-130" dirty="0">
                <a:latin typeface="Microsoft JhengHei"/>
                <a:cs typeface="Microsoft JhengHei"/>
              </a:rPr>
              <a:t>浪費時間。自己是專登迴避的。因為香港的政治環境，</a:t>
            </a:r>
            <a:r>
              <a:rPr sz="1700" spc="-135" dirty="0">
                <a:latin typeface="Microsoft JhengHei"/>
                <a:cs typeface="Microsoft JhengHei"/>
              </a:rPr>
              <a:t>我們沒法影響到什麼。我們看完了，知道是這樣，但又</a:t>
            </a:r>
            <a:r>
              <a:rPr sz="1700" spc="-145" dirty="0">
                <a:latin typeface="Microsoft JhengHei"/>
                <a:cs typeface="Microsoft JhengHei"/>
              </a:rPr>
              <a:t>怎麼樣？我們也沒有辦法說其他，所以覺得不用再花時</a:t>
            </a:r>
            <a:r>
              <a:rPr sz="1700" spc="-110" dirty="0">
                <a:latin typeface="Microsoft JhengHei"/>
                <a:cs typeface="Microsoft JhengHei"/>
              </a:rPr>
              <a:t>間去看這些。</a:t>
            </a:r>
            <a:r>
              <a:rPr sz="1600" i="1" spc="22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 </a:t>
            </a:r>
            <a:r>
              <a:rPr sz="1600" b="1" i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7815" y="4887218"/>
            <a:ext cx="451104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20" dirty="0">
                <a:latin typeface="Microsoft JhengHei"/>
                <a:cs typeface="Microsoft JhengHei"/>
              </a:rPr>
              <a:t>香港沒有內地新聞，只報喜、不報憂。</a:t>
            </a:r>
            <a:r>
              <a:rPr sz="1600" i="1" spc="24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359" y="0"/>
              <a:ext cx="816864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85688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248780" y="303987"/>
            <a:ext cx="4599940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zh-CN" altLang="en-US" sz="4800" spc="-10" dirty="0">
                <a:solidFill>
                  <a:srgbClr val="FFFFFF"/>
                </a:solidFill>
                <a:latin typeface="Arial Black"/>
                <a:cs typeface="Arial Black"/>
              </a:rPr>
              <a:t>詳細結果</a:t>
            </a:r>
            <a:endParaRPr lang="zh-CN" altLang="en-US" sz="4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32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8780" y="2392756"/>
            <a:ext cx="4559935" cy="2089611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1215"/>
              </a:spcBef>
            </a:pPr>
            <a:r>
              <a:rPr lang="zh-TW" altLang="en-US" sz="4800" b="1" dirty="0">
                <a:solidFill>
                  <a:schemeClr val="bg1"/>
                </a:solidFill>
              </a:rPr>
              <a:t>第二部分：</a:t>
            </a:r>
            <a:endParaRPr lang="en-HK" altLang="zh-TW" sz="4800" b="1" dirty="0">
              <a:solidFill>
                <a:schemeClr val="bg1"/>
              </a:solidFill>
            </a:endParaRPr>
          </a:p>
          <a:p>
            <a:pPr marL="12700" marR="5080">
              <a:lnSpc>
                <a:spcPts val="4610"/>
              </a:lnSpc>
              <a:spcBef>
                <a:spcPts val="1215"/>
              </a:spcBef>
            </a:pPr>
            <a:r>
              <a:rPr lang="zh-TW" altLang="en-US" sz="4800" b="1" dirty="0">
                <a:solidFill>
                  <a:schemeClr val="bg1"/>
                </a:solidFill>
              </a:rPr>
              <a:t>新聞媒體的偏好和信任驅動因素</a:t>
            </a:r>
            <a:endParaRPr sz="48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3834765" cy="3763645"/>
          </a:xfrm>
          <a:custGeom>
            <a:avLst/>
            <a:gdLst/>
            <a:ahLst/>
            <a:cxnLst/>
            <a:rect l="l" t="t" r="r" b="b"/>
            <a:pathLst>
              <a:path w="3834765" h="3763645">
                <a:moveTo>
                  <a:pt x="2739390" y="0"/>
                </a:moveTo>
                <a:lnTo>
                  <a:pt x="1982089" y="0"/>
                </a:lnTo>
                <a:lnTo>
                  <a:pt x="0" y="1945005"/>
                </a:lnTo>
                <a:lnTo>
                  <a:pt x="0" y="2688209"/>
                </a:lnTo>
                <a:lnTo>
                  <a:pt x="2739390" y="0"/>
                </a:lnTo>
                <a:close/>
              </a:path>
              <a:path w="3834765" h="3763645">
                <a:moveTo>
                  <a:pt x="3834765" y="0"/>
                </a:moveTo>
                <a:lnTo>
                  <a:pt x="3077464" y="0"/>
                </a:lnTo>
                <a:lnTo>
                  <a:pt x="0" y="3019933"/>
                </a:lnTo>
                <a:lnTo>
                  <a:pt x="0" y="3763137"/>
                </a:lnTo>
                <a:lnTo>
                  <a:pt x="3834765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457771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spc="-20" dirty="0">
                <a:solidFill>
                  <a:schemeClr val="tx1"/>
                </a:solidFill>
              </a:rPr>
              <a:t>新聞的可信度</a:t>
            </a:r>
            <a:endParaRPr b="1" spc="-2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384" y="731519"/>
            <a:ext cx="11235055" cy="756285"/>
          </a:xfrm>
          <a:custGeom>
            <a:avLst/>
            <a:gdLst/>
            <a:ahLst/>
            <a:cxnLst/>
            <a:rect l="l" t="t" r="r" b="b"/>
            <a:pathLst>
              <a:path w="11235055" h="756285">
                <a:moveTo>
                  <a:pt x="11234928" y="0"/>
                </a:moveTo>
                <a:lnTo>
                  <a:pt x="0" y="0"/>
                </a:lnTo>
                <a:lnTo>
                  <a:pt x="0" y="755903"/>
                </a:lnTo>
                <a:lnTo>
                  <a:pt x="11234928" y="755903"/>
                </a:lnTo>
                <a:lnTo>
                  <a:pt x="11234928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312" y="1010778"/>
            <a:ext cx="1059053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</a:rPr>
              <a:t>香港的新聞在事實準確性方面相對較高，但由於新聞機構存在偏見或隱藏動機，因此並不十分可信。</a:t>
            </a:r>
            <a:endParaRPr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50" y="756306"/>
            <a:ext cx="50768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200" algn="l"/>
              </a:tabLst>
            </a:pPr>
            <a:r>
              <a:rPr lang="zh-CN" altLang="en-US" b="1" spc="-25" dirty="0">
                <a:solidFill>
                  <a:srgbClr val="009D9C"/>
                </a:solidFill>
                <a:latin typeface="Arial"/>
                <a:cs typeface="Arial"/>
              </a:rPr>
              <a:t>問題</a:t>
            </a:r>
            <a:r>
              <a:rPr sz="1800" b="1" spc="-25" dirty="0">
                <a:solidFill>
                  <a:srgbClr val="009D9C"/>
                </a:solidFill>
                <a:latin typeface="Arial"/>
                <a:cs typeface="Arial"/>
              </a:rPr>
              <a:t>:</a:t>
            </a:r>
            <a:r>
              <a:rPr sz="1800" b="1" dirty="0">
                <a:solidFill>
                  <a:srgbClr val="009D9C"/>
                </a:solidFill>
                <a:latin typeface="Arial"/>
                <a:cs typeface="Arial"/>
              </a:rPr>
              <a:t>	</a:t>
            </a:r>
            <a:r>
              <a:rPr lang="zh-CN" altLang="en-US" b="1" dirty="0">
                <a:solidFill>
                  <a:srgbClr val="009D9C"/>
                </a:solidFill>
                <a:latin typeface="Arial"/>
                <a:cs typeface="Arial"/>
              </a:rPr>
              <a:t>你獲取新聞的媒介可信嗎</a:t>
            </a:r>
            <a:r>
              <a:rPr sz="1800" b="1" spc="-10" dirty="0">
                <a:solidFill>
                  <a:srgbClr val="009D9C"/>
                </a:solidFill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8822" y="1731712"/>
            <a:ext cx="16046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9D9C"/>
                </a:solidFill>
                <a:latin typeface="Arial"/>
                <a:cs typeface="Arial"/>
              </a:rPr>
              <a:t>6.74</a:t>
            </a:r>
            <a:r>
              <a:rPr sz="3200" b="1" spc="-40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9D9C"/>
                </a:solidFill>
                <a:latin typeface="Arial"/>
                <a:cs typeface="Arial"/>
              </a:rPr>
              <a:t>/</a:t>
            </a:r>
            <a:r>
              <a:rPr sz="3200" b="1" spc="-35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9D9C"/>
                </a:solidFill>
                <a:latin typeface="Arial"/>
                <a:cs typeface="Arial"/>
              </a:rPr>
              <a:t>10</a:t>
            </a:r>
            <a:endParaRPr sz="32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3450" y="4799584"/>
          <a:ext cx="4958079" cy="763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Gp 1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avg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Gp 2 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avg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Gp 3 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avg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Gp 4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avg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20" dirty="0">
                          <a:latin typeface="Arial MT"/>
                          <a:cs typeface="Arial MT"/>
                        </a:rPr>
                        <a:t>6.63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6.38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7.57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20" dirty="0">
                          <a:latin typeface="Arial MT"/>
                          <a:cs typeface="Arial MT"/>
                        </a:rPr>
                        <a:t>6.50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34340" y="2524666"/>
            <a:ext cx="11323320" cy="4549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人們覺得新聞</a:t>
            </a:r>
            <a:r>
              <a:rPr lang="zh-CN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媒介</a:t>
            </a:r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不太可信，並感到沮喪的原因有以下幾點：</a:t>
            </a:r>
            <a:endParaRPr lang="en-HK" altLang="zh-TW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人們認為香港的新聞機構缺乏客觀性，存在特定的政治立場。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新聞機構注重快速報道，牺牲了準確性。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寫作質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素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明顯下降，例如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文法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錯誤和拼寫錯誤，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顯示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專業水平下降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600" dirty="0"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年長</a:t>
            </a:r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的定期新聞使用者對新聞</a:t>
            </a:r>
            <a:r>
              <a:rPr lang="zh-CN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媒介</a:t>
            </a:r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有較高的信任水平。</a:t>
            </a:r>
            <a:endParaRPr lang="en-HK" altLang="zh-TW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700">
              <a:lnSpc>
                <a:spcPct val="100000"/>
              </a:lnSpc>
            </a:pPr>
            <a:endParaRPr lang="en-HK" sz="1600" b="1" i="1" spc="-25" dirty="0">
              <a:latin typeface="Arial"/>
              <a:cs typeface="Arial"/>
            </a:endParaRPr>
          </a:p>
          <a:p>
            <a:pPr marL="5608955" marR="5080">
              <a:lnSpc>
                <a:spcPct val="94200"/>
              </a:lnSpc>
              <a:spcBef>
                <a:spcPts val="1285"/>
              </a:spcBef>
            </a:pPr>
            <a:r>
              <a:rPr lang="zh-TW" altLang="en-US" sz="1400" i="1" spc="-25" dirty="0">
                <a:latin typeface="Arial"/>
                <a:cs typeface="Arial"/>
              </a:rPr>
              <a:t>“</a:t>
            </a:r>
            <a:r>
              <a:rPr lang="zh-TW" altLang="en-US" sz="1600" spc="-110" dirty="0">
                <a:latin typeface="Microsoft JhengHei"/>
                <a:cs typeface="Microsoft JhengHei"/>
              </a:rPr>
              <a:t>現在做新聞的</a:t>
            </a:r>
            <a:r>
              <a:rPr lang="en-US" altLang="zh-TW" sz="1400" i="1" dirty="0">
                <a:latin typeface="Arial"/>
                <a:cs typeface="Arial"/>
              </a:rPr>
              <a:t>, </a:t>
            </a:r>
            <a:r>
              <a:rPr lang="zh-TW" altLang="en-US" sz="1600" spc="-110" dirty="0">
                <a:latin typeface="Microsoft JhengHei"/>
                <a:cs typeface="Microsoft JhengHei"/>
              </a:rPr>
              <a:t>是很辛苦</a:t>
            </a:r>
            <a:r>
              <a:rPr lang="en-US" altLang="zh-TW" sz="1400" i="1" dirty="0">
                <a:latin typeface="Arial"/>
                <a:cs typeface="Arial"/>
              </a:rPr>
              <a:t>, </a:t>
            </a:r>
            <a:r>
              <a:rPr lang="zh-TW" altLang="en-US" sz="1600" spc="-110" dirty="0">
                <a:latin typeface="Microsoft JhengHei"/>
                <a:cs typeface="Microsoft JhengHei"/>
              </a:rPr>
              <a:t>在一個框架內去工作</a:t>
            </a:r>
            <a:r>
              <a:rPr lang="en-US" altLang="zh-TW" sz="1400" i="1" spc="-5" dirty="0">
                <a:latin typeface="Arial"/>
                <a:cs typeface="Arial"/>
              </a:rPr>
              <a:t>, </a:t>
            </a:r>
            <a:r>
              <a:rPr lang="zh-TW" altLang="en-US" sz="1600" spc="-95" dirty="0">
                <a:latin typeface="Microsoft JhengHei"/>
                <a:cs typeface="Microsoft JhengHei"/>
              </a:rPr>
              <a:t>已經不可</a:t>
            </a:r>
            <a:r>
              <a:rPr lang="zh-TW" altLang="en-US" sz="1600" spc="-114" dirty="0">
                <a:latin typeface="Microsoft JhengHei"/>
                <a:cs typeface="Microsoft JhengHei"/>
              </a:rPr>
              <a:t>以暢所欲言。態度比較保守</a:t>
            </a:r>
            <a:r>
              <a:rPr lang="en-US" altLang="zh-TW" sz="1400" i="1" spc="-15" dirty="0">
                <a:latin typeface="Arial"/>
                <a:cs typeface="Arial"/>
              </a:rPr>
              <a:t>, </a:t>
            </a:r>
            <a:r>
              <a:rPr lang="zh-TW" altLang="en-US" sz="1600" spc="-110" dirty="0">
                <a:latin typeface="Microsoft JhengHei"/>
                <a:cs typeface="Microsoft JhengHei"/>
              </a:rPr>
              <a:t>明顯地保守</a:t>
            </a:r>
            <a:r>
              <a:rPr lang="zh-TW" altLang="en-US" sz="1400" i="1" spc="240" dirty="0">
                <a:latin typeface="Arial"/>
                <a:cs typeface="Arial"/>
              </a:rPr>
              <a:t>” </a:t>
            </a:r>
            <a:r>
              <a:rPr lang="en-US" altLang="zh-TW" sz="1400" b="1" i="1" dirty="0">
                <a:latin typeface="Arial"/>
                <a:cs typeface="Arial"/>
              </a:rPr>
              <a:t>Group</a:t>
            </a:r>
            <a:r>
              <a:rPr lang="zh-TW" altLang="en-US" sz="1400" b="1" i="1" spc="-10" dirty="0">
                <a:latin typeface="Arial"/>
                <a:cs typeface="Arial"/>
              </a:rPr>
              <a:t> </a:t>
            </a:r>
            <a:r>
              <a:rPr lang="en-US" altLang="zh-TW" sz="1400" b="1" i="1" spc="-50" dirty="0">
                <a:latin typeface="Arial"/>
                <a:cs typeface="Arial"/>
              </a:rPr>
              <a:t>3</a:t>
            </a:r>
          </a:p>
          <a:p>
            <a:pPr marL="5608955" marR="5080">
              <a:lnSpc>
                <a:spcPct val="94200"/>
              </a:lnSpc>
              <a:spcBef>
                <a:spcPts val="1285"/>
              </a:spcBef>
            </a:pPr>
            <a:r>
              <a:rPr lang="zh-TW" altLang="en-US" sz="1600" dirty="0">
                <a:latin typeface="Arial"/>
                <a:cs typeface="Arial"/>
              </a:rPr>
              <a:t>“電視新聞報導有時候也會報錯東西，江澤民死訊也報了兩次。以前的我會相信它們報導出來的新聞是已經查證過是真的，只不過大家的演繹方式不同；但近年，我發覺每個媒體也有自己的 </a:t>
            </a:r>
            <a:r>
              <a:rPr lang="en-US" altLang="zh-TW" sz="1600" dirty="0">
                <a:latin typeface="Arial"/>
                <a:cs typeface="Arial"/>
              </a:rPr>
              <a:t>bias</a:t>
            </a:r>
            <a:r>
              <a:rPr lang="zh-TW" altLang="en-US" sz="1600" dirty="0">
                <a:latin typeface="Arial"/>
                <a:cs typeface="Arial"/>
              </a:rPr>
              <a:t>，好明顯的。” </a:t>
            </a:r>
            <a:r>
              <a:rPr lang="en-US" altLang="zh-TW" sz="1600" b="1" i="1" dirty="0">
                <a:latin typeface="Arial"/>
                <a:cs typeface="Arial"/>
              </a:rPr>
              <a:t>Group 2</a:t>
            </a:r>
          </a:p>
          <a:p>
            <a:pPr marL="5608955" marR="5080">
              <a:lnSpc>
                <a:spcPct val="94200"/>
              </a:lnSpc>
              <a:spcBef>
                <a:spcPts val="1285"/>
              </a:spcBef>
            </a:pPr>
            <a:endParaRPr lang="zh-TW" altLang="en-US" sz="1400" dirty="0">
              <a:latin typeface="Arial"/>
              <a:cs typeface="Arial"/>
            </a:endParaRPr>
          </a:p>
          <a:p>
            <a:pPr marL="5608955" marR="5080">
              <a:lnSpc>
                <a:spcPct val="94200"/>
              </a:lnSpc>
              <a:spcBef>
                <a:spcPts val="1285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55000" y="1583440"/>
            <a:ext cx="335597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20" dirty="0">
                <a:latin typeface="Microsoft JhengHei"/>
                <a:cs typeface="Microsoft JhengHei"/>
              </a:rPr>
              <a:t>覺得很辛苦。當你聽完了一段新聞，</a:t>
            </a:r>
            <a:endParaRPr sz="1700" dirty="0">
              <a:latin typeface="Microsoft JhengHei"/>
              <a:cs typeface="Microsoft JhengHei"/>
            </a:endParaRPr>
          </a:p>
          <a:p>
            <a:pPr marL="12700">
              <a:lnSpc>
                <a:spcPts val="1980"/>
              </a:lnSpc>
            </a:pPr>
            <a:r>
              <a:rPr sz="1700" spc="-125" dirty="0">
                <a:latin typeface="Microsoft JhengHei"/>
                <a:cs typeface="Microsoft JhengHei"/>
              </a:rPr>
              <a:t>你仲要去分析相信多少。</a:t>
            </a:r>
            <a:r>
              <a:rPr sz="1600" i="1" spc="22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5897" y="2145538"/>
            <a:ext cx="7638415" cy="3853179"/>
            <a:chOff x="1215897" y="2145538"/>
            <a:chExt cx="7638415" cy="38531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2568" y="3645408"/>
              <a:ext cx="1184909" cy="6156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22247" y="2151888"/>
              <a:ext cx="7625715" cy="3840479"/>
            </a:xfrm>
            <a:custGeom>
              <a:avLst/>
              <a:gdLst/>
              <a:ahLst/>
              <a:cxnLst/>
              <a:rect l="l" t="t" r="r" b="b"/>
              <a:pathLst>
                <a:path w="7625715" h="3840479">
                  <a:moveTo>
                    <a:pt x="45720" y="0"/>
                  </a:moveTo>
                  <a:lnTo>
                    <a:pt x="45720" y="3840479"/>
                  </a:lnTo>
                </a:path>
                <a:path w="7625715" h="3840479">
                  <a:moveTo>
                    <a:pt x="0" y="3819144"/>
                  </a:moveTo>
                  <a:lnTo>
                    <a:pt x="7625587" y="3819144"/>
                  </a:lnTo>
                </a:path>
              </a:pathLst>
            </a:custGeom>
            <a:ln w="12700">
              <a:solidFill>
                <a:srgbClr val="2E4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2975" y="3075432"/>
              <a:ext cx="182880" cy="1828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3480" y="3288791"/>
              <a:ext cx="182880" cy="1828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7871" y="4392167"/>
              <a:ext cx="182879" cy="1828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0063" y="3700272"/>
              <a:ext cx="182879" cy="18287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5429250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spc="-10" dirty="0">
                <a:solidFill>
                  <a:schemeClr val="tx1"/>
                </a:solidFill>
              </a:rPr>
              <a:t>對新聞機構的看法</a:t>
            </a:r>
            <a:endParaRPr b="1" spc="-10" dirty="0">
              <a:solidFill>
                <a:schemeClr val="tx1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5384" y="731519"/>
            <a:ext cx="11381740" cy="1088390"/>
          </a:xfrm>
          <a:custGeom>
            <a:avLst/>
            <a:gdLst/>
            <a:ahLst/>
            <a:cxnLst/>
            <a:rect l="l" t="t" r="r" b="b"/>
            <a:pathLst>
              <a:path w="11381740" h="1088389">
                <a:moveTo>
                  <a:pt x="11381232" y="0"/>
                </a:moveTo>
                <a:lnTo>
                  <a:pt x="0" y="0"/>
                </a:lnTo>
                <a:lnTo>
                  <a:pt x="0" y="1088136"/>
                </a:lnTo>
                <a:lnTo>
                  <a:pt x="11381232" y="1088136"/>
                </a:lnTo>
                <a:lnTo>
                  <a:pt x="11381232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5675" y="1028381"/>
            <a:ext cx="1126871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雖然</a:t>
            </a:r>
            <a:r>
              <a:rPr lang="en-US" altLang="zh-TW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TVB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</a:t>
            </a:r>
            <a:r>
              <a:rPr lang="en-US" altLang="zh-TW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HK01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是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普及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率最高的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媒介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，但一些不太受歡迎的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機構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在觀眾參與度方面表現更好。這兩者的成功與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新聞機構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的可信度並無直接關係。</a:t>
            </a:r>
            <a:endParaRPr sz="24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2944" y="1895644"/>
            <a:ext cx="13277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pc="-10" dirty="0">
                <a:latin typeface="Arial MT"/>
                <a:cs typeface="Arial MT"/>
              </a:rPr>
              <a:t>觀眾參與</a:t>
            </a:r>
            <a:endParaRPr sz="1800" dirty="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54351" y="2752344"/>
            <a:ext cx="6690359" cy="2792095"/>
            <a:chOff x="2054351" y="2752344"/>
            <a:chExt cx="6690359" cy="279209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07223" y="4114800"/>
              <a:ext cx="914400" cy="9144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4351" y="2813304"/>
              <a:ext cx="798576" cy="7955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47431" y="3486912"/>
              <a:ext cx="1097279" cy="5852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1975" y="2752344"/>
              <a:ext cx="1124712" cy="6400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8655" y="3666744"/>
              <a:ext cx="182880" cy="1828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6399" y="3486912"/>
              <a:ext cx="819912" cy="8168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4119" y="4700016"/>
              <a:ext cx="969263" cy="4023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4183" y="4837176"/>
              <a:ext cx="182880" cy="1828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21863" y="4084319"/>
              <a:ext cx="1688591" cy="4815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200" y="3739896"/>
              <a:ext cx="182879" cy="1828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4719" y="3953255"/>
              <a:ext cx="182879" cy="1828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90671" y="5126736"/>
              <a:ext cx="1136903" cy="4175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5871" y="5248655"/>
              <a:ext cx="182879" cy="18288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976873" y="5119501"/>
            <a:ext cx="4326255" cy="92268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sz="1600" i="1" spc="-20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家裡會開著電視看</a:t>
            </a:r>
            <a:r>
              <a:rPr sz="1600" i="1" spc="-10" dirty="0">
                <a:latin typeface="Arial"/>
                <a:cs typeface="Arial"/>
              </a:rPr>
              <a:t>TVB</a:t>
            </a:r>
            <a:r>
              <a:rPr sz="1700" spc="-125" dirty="0">
                <a:latin typeface="Microsoft JhengHei"/>
                <a:cs typeface="Microsoft JhengHei"/>
              </a:rPr>
              <a:t>新聞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但只是把電視開著</a:t>
            </a:r>
            <a:r>
              <a:rPr sz="1600" i="1" spc="-50" dirty="0">
                <a:latin typeface="Arial"/>
                <a:cs typeface="Arial"/>
              </a:rPr>
              <a:t>,</a:t>
            </a:r>
            <a:r>
              <a:rPr sz="1700" spc="-114" dirty="0">
                <a:latin typeface="Microsoft JhengHei"/>
                <a:cs typeface="Microsoft JhengHei"/>
              </a:rPr>
              <a:t>不會認真去看。</a:t>
            </a:r>
            <a:r>
              <a:rPr sz="1600" i="1" spc="22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r>
              <a:rPr lang="zh-CN" altLang="en-US" sz="1700" dirty="0">
                <a:latin typeface="Arial"/>
                <a:cs typeface="Arial"/>
              </a:rPr>
              <a:t>                                                普及率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24521" y="2812165"/>
            <a:ext cx="433832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5" dirty="0">
                <a:latin typeface="Microsoft JhengHei"/>
                <a:cs typeface="Microsoft JhengHei"/>
              </a:rPr>
              <a:t>我有下載</a:t>
            </a:r>
            <a:r>
              <a:rPr sz="1600" i="1" spc="-10" dirty="0">
                <a:latin typeface="Arial"/>
                <a:cs typeface="Arial"/>
              </a:rPr>
              <a:t>HK01</a:t>
            </a:r>
            <a:r>
              <a:rPr sz="1700" spc="-110" dirty="0">
                <a:latin typeface="Microsoft JhengHei"/>
                <a:cs typeface="Microsoft JhengHei"/>
              </a:rPr>
              <a:t>的</a:t>
            </a:r>
            <a:r>
              <a:rPr sz="1600" i="1" dirty="0">
                <a:latin typeface="Arial"/>
                <a:cs typeface="Arial"/>
              </a:rPr>
              <a:t>Apps</a:t>
            </a:r>
            <a:r>
              <a:rPr sz="1600" i="1" spc="40" dirty="0">
                <a:latin typeface="Arial"/>
                <a:cs typeface="Arial"/>
              </a:rPr>
              <a:t>, </a:t>
            </a:r>
            <a:r>
              <a:rPr sz="1700" spc="-130" dirty="0">
                <a:latin typeface="Microsoft JhengHei"/>
                <a:cs typeface="Microsoft JhengHei"/>
              </a:rPr>
              <a:t>但是它太多新聞彈出來</a:t>
            </a:r>
            <a:r>
              <a:rPr sz="1600" i="1" spc="-50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700" spc="-114" dirty="0">
                <a:latin typeface="Microsoft JhengHei"/>
                <a:cs typeface="Microsoft JhengHei"/>
              </a:rPr>
              <a:t>太煩了。</a:t>
            </a:r>
            <a:r>
              <a:rPr sz="1600" i="1" spc="2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17547" y="2093345"/>
            <a:ext cx="3980815" cy="5276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我看</a:t>
            </a:r>
            <a:r>
              <a:rPr sz="1600" i="1" dirty="0">
                <a:latin typeface="Arial"/>
                <a:cs typeface="Arial"/>
              </a:rPr>
              <a:t>Channel </a:t>
            </a:r>
            <a:r>
              <a:rPr sz="1600" i="1" spc="-10" dirty="0">
                <a:latin typeface="Arial"/>
                <a:cs typeface="Arial"/>
              </a:rPr>
              <a:t>C</a:t>
            </a:r>
            <a:r>
              <a:rPr sz="1700" spc="-110" dirty="0">
                <a:latin typeface="Microsoft JhengHei"/>
                <a:cs typeface="Microsoft JhengHei"/>
              </a:rPr>
              <a:t>是因為它的報導方式和手法</a:t>
            </a:r>
            <a:r>
              <a:rPr sz="1700" spc="-125" dirty="0">
                <a:latin typeface="Microsoft JhengHei"/>
                <a:cs typeface="Microsoft JhengHei"/>
              </a:rPr>
              <a:t>有點輕鬆和幽默，似當年的蘋果。</a:t>
            </a:r>
            <a:r>
              <a:rPr sz="1600" i="1" spc="-1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372"/>
            <a:ext cx="3834765" cy="3763645"/>
          </a:xfrm>
          <a:custGeom>
            <a:avLst/>
            <a:gdLst/>
            <a:ahLst/>
            <a:cxnLst/>
            <a:rect l="l" t="t" r="r" b="b"/>
            <a:pathLst>
              <a:path w="3834765" h="3763645">
                <a:moveTo>
                  <a:pt x="2739390" y="0"/>
                </a:moveTo>
                <a:lnTo>
                  <a:pt x="1982089" y="0"/>
                </a:lnTo>
                <a:lnTo>
                  <a:pt x="0" y="1945005"/>
                </a:lnTo>
                <a:lnTo>
                  <a:pt x="0" y="2688209"/>
                </a:lnTo>
                <a:lnTo>
                  <a:pt x="2739390" y="0"/>
                </a:lnTo>
                <a:close/>
              </a:path>
              <a:path w="3834765" h="3763645">
                <a:moveTo>
                  <a:pt x="3834765" y="0"/>
                </a:moveTo>
                <a:lnTo>
                  <a:pt x="3077464" y="0"/>
                </a:lnTo>
                <a:lnTo>
                  <a:pt x="0" y="3019933"/>
                </a:lnTo>
                <a:lnTo>
                  <a:pt x="0" y="3763137"/>
                </a:lnTo>
                <a:lnTo>
                  <a:pt x="383476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81719" y="3950030"/>
            <a:ext cx="10661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 b="1" spc="-10" dirty="0">
                <a:solidFill>
                  <a:srgbClr val="2E469C"/>
                </a:solidFill>
                <a:latin typeface="Arial"/>
                <a:cs typeface="Arial"/>
              </a:rPr>
              <a:t>附件</a:t>
            </a:r>
            <a:endParaRPr lang="en-HK"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2135" y="3950030"/>
            <a:ext cx="19342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 b="1" spc="-10" dirty="0">
                <a:solidFill>
                  <a:srgbClr val="2E469C"/>
                </a:solidFill>
                <a:latin typeface="Arial"/>
                <a:cs typeface="Arial"/>
              </a:rPr>
              <a:t>詳細結果</a:t>
            </a:r>
            <a:endParaRPr lang="en-HK"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141" y="3950030"/>
            <a:ext cx="21996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 b="1" spc="-10" dirty="0">
                <a:solidFill>
                  <a:srgbClr val="2E469C"/>
                </a:solidFill>
                <a:latin typeface="Arial"/>
                <a:cs typeface="Arial"/>
              </a:rPr>
              <a:t>           執行摘要</a:t>
            </a:r>
            <a:endParaRPr lang="en-HK"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4541" y="3139820"/>
            <a:ext cx="483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09D9C"/>
                </a:solidFill>
                <a:latin typeface="Arial Black"/>
                <a:cs typeface="Arial Black"/>
              </a:rPr>
              <a:t>3.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7908" y="3139820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09D9C"/>
                </a:solidFill>
                <a:latin typeface="Arial Black"/>
                <a:cs typeface="Arial Black"/>
              </a:rPr>
              <a:t>6.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21928" y="3139820"/>
            <a:ext cx="788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09D9C"/>
                </a:solidFill>
                <a:latin typeface="Arial Black"/>
                <a:cs typeface="Arial Black"/>
              </a:rPr>
              <a:t>42.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53270" y="4383023"/>
            <a:ext cx="3157729" cy="1033616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826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380"/>
              </a:spcBef>
              <a:tabLst>
                <a:tab pos="361315" algn="l"/>
              </a:tabLst>
            </a:pPr>
            <a:r>
              <a:rPr lang="en-US" altLang="zh-TW" sz="1600" dirty="0"/>
              <a:t>• </a:t>
            </a:r>
            <a:r>
              <a:rPr lang="zh-TW" altLang="en-US" sz="1600" dirty="0"/>
              <a:t>研究設置</a:t>
            </a:r>
            <a:br>
              <a:rPr lang="zh-TW" altLang="en-US" sz="1600" dirty="0"/>
            </a:br>
            <a:r>
              <a:rPr lang="en-US" altLang="zh-TW" sz="1600" dirty="0"/>
              <a:t>• </a:t>
            </a:r>
            <a:r>
              <a:rPr lang="zh-TW" altLang="en-US" sz="1600" dirty="0"/>
              <a:t>前置任務摘要</a:t>
            </a:r>
            <a:br>
              <a:rPr lang="zh-TW" altLang="en-US" sz="1600" dirty="0"/>
            </a:br>
            <a:r>
              <a:rPr lang="en-US" altLang="zh-TW" sz="1600" dirty="0"/>
              <a:t>• </a:t>
            </a:r>
            <a:r>
              <a:rPr lang="zh-CN" altLang="en-US" sz="1600" dirty="0"/>
              <a:t>受訪小組成員</a:t>
            </a:r>
            <a:r>
              <a:rPr lang="zh-TW" altLang="en-US" sz="1600" dirty="0"/>
              <a:t>簡介、照片和前置任務數據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6655" y="1453896"/>
            <a:ext cx="3992879" cy="2426335"/>
            <a:chOff x="676655" y="1453896"/>
            <a:chExt cx="3992879" cy="242633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8031" y="3742944"/>
              <a:ext cx="914400" cy="137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0" y="3742944"/>
              <a:ext cx="914400" cy="137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655" y="1453896"/>
              <a:ext cx="1600200" cy="1600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9335" y="1453896"/>
              <a:ext cx="1600200" cy="1600200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05088" y="3758184"/>
            <a:ext cx="914400" cy="12191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12480" y="1453896"/>
            <a:ext cx="1600200" cy="16002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069335" y="4383023"/>
            <a:ext cx="5294630" cy="1033616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826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380"/>
              </a:spcBef>
              <a:tabLst>
                <a:tab pos="360045" algn="l"/>
              </a:tabLst>
            </a:pPr>
            <a:r>
              <a:rPr lang="en-US" altLang="zh-TW" sz="1600" dirty="0"/>
              <a:t>• </a:t>
            </a:r>
            <a:r>
              <a:rPr lang="zh-TW" altLang="en-US" sz="1600" dirty="0"/>
              <a:t>第一部分：新聞習慣和態度</a:t>
            </a:r>
            <a:br>
              <a:rPr lang="zh-TW" altLang="en-US" sz="1600" dirty="0"/>
            </a:br>
            <a:r>
              <a:rPr lang="en-US" altLang="zh-TW" sz="1600" dirty="0"/>
              <a:t>• </a:t>
            </a:r>
            <a:r>
              <a:rPr lang="zh-TW" altLang="en-US" sz="1600" dirty="0"/>
              <a:t>第二部分：新聞媒體的偏好和信任驅動因素</a:t>
            </a:r>
            <a:br>
              <a:rPr lang="zh-TW" altLang="en-US" sz="1600" dirty="0"/>
            </a:br>
            <a:r>
              <a:rPr lang="en-US" altLang="zh-TW" sz="1600" dirty="0"/>
              <a:t>• </a:t>
            </a:r>
            <a:r>
              <a:rPr lang="zh-TW" altLang="en-US" sz="1600" dirty="0"/>
              <a:t>第三部分：對不實訊息的</a:t>
            </a:r>
            <a:r>
              <a:rPr lang="zh-CN" altLang="en-US" sz="1600" dirty="0"/>
              <a:t>看法</a:t>
            </a:r>
            <a:br>
              <a:rPr lang="zh-TW" altLang="en-US" sz="1600" dirty="0"/>
            </a:br>
            <a:r>
              <a:rPr lang="en-US" altLang="zh-TW" sz="1600" dirty="0"/>
              <a:t>• </a:t>
            </a:r>
            <a:r>
              <a:rPr lang="zh-TW" altLang="en-US" sz="1600" dirty="0"/>
              <a:t>第四部分：對</a:t>
            </a:r>
            <a:r>
              <a:rPr lang="zh-CN" altLang="en-US" sz="1600" dirty="0"/>
              <a:t>新聞科技</a:t>
            </a:r>
            <a:r>
              <a:rPr lang="zh-TW" altLang="en-US" sz="1600" dirty="0"/>
              <a:t>趨勢的反應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19781" y="4377944"/>
            <a:ext cx="479959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2395" algn="l">
              <a:lnSpc>
                <a:spcPct val="100000"/>
              </a:lnSpc>
              <a:spcBef>
                <a:spcPts val="105"/>
              </a:spcBef>
            </a:pPr>
            <a:r>
              <a:rPr lang="zh-CN" altLang="en-US" sz="1600" spc="-25" dirty="0">
                <a:solidFill>
                  <a:srgbClr val="585858"/>
                </a:solidFill>
                <a:latin typeface="Arial MT"/>
                <a:cs typeface="Arial MT"/>
              </a:rPr>
              <a:t>頁</a:t>
            </a:r>
            <a:r>
              <a:rPr lang="en-HK" sz="1600" spc="-25" dirty="0">
                <a:solidFill>
                  <a:srgbClr val="585858"/>
                </a:solidFill>
                <a:latin typeface="Arial MT"/>
                <a:cs typeface="Arial MT"/>
              </a:rPr>
              <a:t>8</a:t>
            </a:r>
            <a:r>
              <a:rPr lang="zh-CN" altLang="en-US" sz="1600" spc="-25" dirty="0">
                <a:solidFill>
                  <a:srgbClr val="585858"/>
                </a:solidFill>
                <a:latin typeface="Arial MT"/>
                <a:cs typeface="Arial MT"/>
              </a:rPr>
              <a:t>頁</a:t>
            </a:r>
            <a:r>
              <a:rPr sz="1600" spc="-20" dirty="0">
                <a:solidFill>
                  <a:srgbClr val="585858"/>
                </a:solidFill>
                <a:latin typeface="Arial MT"/>
                <a:cs typeface="Arial MT"/>
              </a:rPr>
              <a:t>17</a:t>
            </a:r>
            <a:r>
              <a:rPr lang="zh-CN" altLang="en-US" sz="1600" spc="-25" dirty="0">
                <a:solidFill>
                  <a:srgbClr val="585858"/>
                </a:solidFill>
                <a:latin typeface="Arial MT"/>
                <a:cs typeface="Arial MT"/>
              </a:rPr>
              <a:t>頁</a:t>
            </a:r>
            <a:r>
              <a:rPr sz="1600" spc="-20" dirty="0">
                <a:solidFill>
                  <a:srgbClr val="585858"/>
                </a:solidFill>
                <a:latin typeface="Arial MT"/>
                <a:cs typeface="Arial MT"/>
              </a:rPr>
              <a:t>24</a:t>
            </a:r>
            <a:r>
              <a:rPr lang="zh-CN" altLang="en-US" sz="1600" spc="-25" dirty="0">
                <a:solidFill>
                  <a:srgbClr val="585858"/>
                </a:solidFill>
                <a:latin typeface="Arial MT"/>
                <a:cs typeface="Arial MT"/>
              </a:rPr>
              <a:t>頁</a:t>
            </a:r>
            <a:r>
              <a:rPr sz="1600" spc="-20" dirty="0">
                <a:solidFill>
                  <a:srgbClr val="585858"/>
                </a:solidFill>
                <a:latin typeface="Arial MT"/>
                <a:cs typeface="Arial MT"/>
              </a:rPr>
              <a:t>31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A20B35-D7E8-E045-8F2F-AA9E187CF631}"/>
              </a:ext>
            </a:extLst>
          </p:cNvPr>
          <p:cNvSpPr/>
          <p:nvPr/>
        </p:nvSpPr>
        <p:spPr>
          <a:xfrm>
            <a:off x="347722" y="186142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目錄</a:t>
            </a:r>
            <a:endParaRPr lang="en-GB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723010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spc="-25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對新聞媒介的選擇標準（</a:t>
            </a:r>
            <a:r>
              <a:rPr lang="en-HK" altLang="zh-CN" b="1" spc="-25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lang="zh-CN" altLang="en-US" b="1" spc="-25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b="1" spc="-25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384" y="731519"/>
            <a:ext cx="11381740" cy="756285"/>
          </a:xfrm>
          <a:custGeom>
            <a:avLst/>
            <a:gdLst/>
            <a:ahLst/>
            <a:cxnLst/>
            <a:rect l="l" t="t" r="r" b="b"/>
            <a:pathLst>
              <a:path w="11381740" h="756285">
                <a:moveTo>
                  <a:pt x="11381232" y="0"/>
                </a:moveTo>
                <a:lnTo>
                  <a:pt x="0" y="0"/>
                </a:lnTo>
                <a:lnTo>
                  <a:pt x="0" y="755903"/>
                </a:lnTo>
                <a:lnTo>
                  <a:pt x="11381232" y="755903"/>
                </a:lnTo>
                <a:lnTo>
                  <a:pt x="11381232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9016" y="1055890"/>
            <a:ext cx="11217275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可信度是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即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時性、易接觸性、準確性和廣泛報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道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的結合。其中，及時性是最重要的一個因素。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9016" y="1840992"/>
            <a:ext cx="4520184" cy="514885"/>
          </a:xfrm>
          <a:prstGeom prst="rect">
            <a:avLst/>
          </a:prstGeom>
          <a:solidFill>
            <a:srgbClr val="009D9C"/>
          </a:solidFill>
        </p:spPr>
        <p:txBody>
          <a:bodyPr vert="horz" wrap="square" lIns="0" tIns="235585" rIns="0" bIns="0" rtlCol="0">
            <a:spAutoFit/>
          </a:bodyPr>
          <a:lstStyle/>
          <a:p>
            <a:pPr marR="85725" algn="r">
              <a:lnSpc>
                <a:spcPct val="100000"/>
              </a:lnSpc>
              <a:spcBef>
                <a:spcPts val="1855"/>
              </a:spcBef>
            </a:pPr>
            <a:r>
              <a:rPr lang="zh-CN" altLang="en-US" sz="1800" spc="-10" dirty="0">
                <a:solidFill>
                  <a:srgbClr val="FFFFFF"/>
                </a:solidFill>
                <a:latin typeface="Arial MT"/>
                <a:cs typeface="Arial MT"/>
              </a:rPr>
              <a:t>  即時性 </a:t>
            </a:r>
            <a:endParaRPr lang="en-HK" sz="18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016" y="2639211"/>
            <a:ext cx="3986784" cy="514243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4950" rIns="0" bIns="0" rtlCol="0">
            <a:spAutoFit/>
          </a:bodyPr>
          <a:lstStyle/>
          <a:p>
            <a:pPr marL="1997075" algn="r">
              <a:lnSpc>
                <a:spcPct val="100000"/>
              </a:lnSpc>
              <a:spcBef>
                <a:spcPts val="1850"/>
              </a:spcBef>
            </a:pPr>
            <a:r>
              <a:rPr lang="zh-CN" altLang="en-US" sz="1800" spc="-10" dirty="0">
                <a:solidFill>
                  <a:srgbClr val="FFFFFF"/>
                </a:solidFill>
                <a:latin typeface="Arial MT"/>
                <a:cs typeface="Arial MT"/>
              </a:rPr>
              <a:t>易接觸性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990" y="3471598"/>
            <a:ext cx="3281010" cy="516808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7490" rIns="0" bIns="0" rtlCol="0">
            <a:spAutoFit/>
          </a:bodyPr>
          <a:lstStyle/>
          <a:p>
            <a:pPr marL="1707514" algn="r">
              <a:lnSpc>
                <a:spcPct val="100000"/>
              </a:lnSpc>
              <a:spcBef>
                <a:spcPts val="1870"/>
              </a:spcBef>
            </a:pPr>
            <a:r>
              <a:rPr lang="en-HK" altLang="zh-CN" spc="-10" dirty="0">
                <a:solidFill>
                  <a:srgbClr val="FFFFFF"/>
                </a:solidFill>
                <a:latin typeface="Arial MT"/>
                <a:cs typeface="Arial MT"/>
              </a:rPr>
              <a:t>    </a:t>
            </a:r>
            <a:r>
              <a:rPr lang="zh-CN" altLang="en-US" sz="1800" spc="-10" dirty="0">
                <a:solidFill>
                  <a:srgbClr val="FFFFFF"/>
                </a:solidFill>
                <a:latin typeface="Arial MT"/>
                <a:cs typeface="Arial MT"/>
              </a:rPr>
              <a:t>準確性</a:t>
            </a:r>
            <a:endParaRPr lang="en-HK"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038" y="1812797"/>
            <a:ext cx="643763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在所有促成可信度的因素中，報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道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的時效性是吸引使用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新聞媒介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的最重要因素。</a:t>
            </a:r>
            <a:endParaRPr lang="en-HK" altLang="zh-TW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速度 </a:t>
            </a: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快速報道，包括實時直播，在準確性上能迅速總結最新事件，定期更新進展中的事件。</a:t>
            </a:r>
            <a:endParaRPr lang="en-HK" altLang="zh-TW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工作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時間 </a:t>
            </a: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全天候更新新聞，尤其在威脅香港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民眾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安全的特殊場合（如颱風和惡劣天氣）期間。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51123" y="4860040"/>
            <a:ext cx="513270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4" dirty="0">
                <a:latin typeface="Microsoft JhengHei"/>
                <a:cs typeface="Microsoft JhengHei"/>
              </a:rPr>
              <a:t>新聞要快，講即時性。如果出得太慢，見到都唔想</a:t>
            </a:r>
            <a:r>
              <a:rPr sz="1600" i="1" spc="-10" dirty="0">
                <a:latin typeface="Arial"/>
                <a:cs typeface="Arial"/>
              </a:rPr>
              <a:t>share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51123" y="5103880"/>
            <a:ext cx="2005964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114" dirty="0">
                <a:latin typeface="Microsoft JhengHei"/>
                <a:cs typeface="Microsoft JhengHei"/>
              </a:rPr>
              <a:t>給別人看。</a:t>
            </a:r>
            <a:r>
              <a:rPr sz="1600" i="1" spc="22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6264" y="5298063"/>
            <a:ext cx="5290820" cy="5276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4" dirty="0">
                <a:latin typeface="Microsoft JhengHei"/>
                <a:cs typeface="Microsoft JhengHei"/>
              </a:rPr>
              <a:t>快跟準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40" dirty="0">
                <a:latin typeface="Microsoft JhengHei"/>
                <a:cs typeface="Microsoft JhengHei"/>
              </a:rPr>
              <a:t>要取捨的話我會揀快。至少我會知道發生什麼事，</a:t>
            </a:r>
            <a:r>
              <a:rPr sz="1700" spc="-110" dirty="0">
                <a:latin typeface="Microsoft JhengHei"/>
                <a:cs typeface="Microsoft JhengHei"/>
              </a:rPr>
              <a:t>就算是錯</a:t>
            </a:r>
            <a:r>
              <a:rPr sz="1600" i="1" spc="-5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後來我應該都會發現。</a:t>
            </a:r>
            <a:r>
              <a:rPr sz="1600" i="1" spc="22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8B58A737-0B7E-416A-97F8-4DEBD6007A9F}"/>
              </a:ext>
            </a:extLst>
          </p:cNvPr>
          <p:cNvSpPr txBox="1"/>
          <p:nvPr/>
        </p:nvSpPr>
        <p:spPr>
          <a:xfrm>
            <a:off x="528991" y="4300316"/>
            <a:ext cx="2743200" cy="516808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7490" rIns="0" bIns="0" rtlCol="0">
            <a:spAutoFit/>
          </a:bodyPr>
          <a:lstStyle/>
          <a:p>
            <a:pPr marL="1707514" algn="l">
              <a:lnSpc>
                <a:spcPct val="100000"/>
              </a:lnSpc>
              <a:spcBef>
                <a:spcPts val="1870"/>
              </a:spcBef>
            </a:pPr>
            <a:r>
              <a:rPr lang="en-HK" altLang="zh-CN" spc="-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lang="zh-CN" altLang="en-US" spc="-10" dirty="0">
                <a:solidFill>
                  <a:srgbClr val="FFFFFF"/>
                </a:solidFill>
                <a:latin typeface="Arial MT"/>
                <a:cs typeface="Arial MT"/>
              </a:rPr>
              <a:t>廣泛報道</a:t>
            </a:r>
            <a:endParaRPr lang="en-HK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7230109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spc="-25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對新聞媒介的選擇標準（</a:t>
            </a:r>
            <a:r>
              <a:rPr lang="en-HK" altLang="zh-CN" b="1" spc="-25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CN" altLang="en-US" b="1" spc="-25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384" y="731519"/>
            <a:ext cx="11381740" cy="756285"/>
          </a:xfrm>
          <a:custGeom>
            <a:avLst/>
            <a:gdLst/>
            <a:ahLst/>
            <a:cxnLst/>
            <a:rect l="l" t="t" r="r" b="b"/>
            <a:pathLst>
              <a:path w="11381740" h="756285">
                <a:moveTo>
                  <a:pt x="11381232" y="0"/>
                </a:moveTo>
                <a:lnTo>
                  <a:pt x="0" y="0"/>
                </a:lnTo>
                <a:lnTo>
                  <a:pt x="0" y="755903"/>
                </a:lnTo>
                <a:lnTo>
                  <a:pt x="11381232" y="755903"/>
                </a:lnTo>
                <a:lnTo>
                  <a:pt x="11381232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8665" y="1073312"/>
            <a:ext cx="10215245" cy="71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易接觸性包括可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獲取度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和易於理解。在易於接觸方面，網絡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媒體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表現出色。</a:t>
            </a:r>
          </a:p>
          <a:p>
            <a:pPr marL="12700">
              <a:lnSpc>
                <a:spcPts val="2735"/>
              </a:lnSpc>
              <a:spcBef>
                <a:spcPts val="100"/>
              </a:spcBef>
            </a:pPr>
            <a:endParaRPr sz="24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016" y="2718816"/>
            <a:ext cx="3986784" cy="514243"/>
          </a:xfrm>
          <a:prstGeom prst="rect">
            <a:avLst/>
          </a:prstGeom>
          <a:solidFill>
            <a:srgbClr val="009D9C"/>
          </a:solidFill>
        </p:spPr>
        <p:txBody>
          <a:bodyPr vert="horz" wrap="square" lIns="0" tIns="234950" rIns="0" bIns="0" rtlCol="0">
            <a:spAutoFit/>
          </a:bodyPr>
          <a:lstStyle/>
          <a:p>
            <a:pPr marL="1997075" algn="r">
              <a:lnSpc>
                <a:spcPct val="100000"/>
              </a:lnSpc>
              <a:spcBef>
                <a:spcPts val="1850"/>
              </a:spcBef>
            </a:pPr>
            <a:r>
              <a:rPr lang="zh-CN" altLang="en-US" sz="1800" spc="-10" dirty="0">
                <a:solidFill>
                  <a:srgbClr val="FFFFFF"/>
                </a:solidFill>
                <a:latin typeface="Arial MT"/>
                <a:cs typeface="Arial MT"/>
              </a:rPr>
              <a:t>易接觸性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4509" y="1812797"/>
            <a:ext cx="56629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新聞量 </a:t>
            </a: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大量的新聞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數量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讓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一些新聞媒介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在社交媒體和手機通知中保持領先地位。</a:t>
            </a:r>
            <a:endParaRPr sz="18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4509" y="2635707"/>
            <a:ext cx="594931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免費且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容易獲取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很少有受訪者付費訂閱新聞。免費的新聞機構通過不同渠道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發布新聞的情況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普遍存在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例如透過官方應用程式和網站傳播新聞，社交媒體上官方頁面的貼文（例如</a:t>
            </a: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Instagram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</a:t>
            </a: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Facebook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），以及在社交媒體、論壇和即時通訊應用程式上轉發。</a:t>
            </a:r>
            <a:endParaRPr sz="18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4509" y="4282820"/>
            <a:ext cx="5524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新聞形式 </a:t>
            </a: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越來越多的人傾向於通過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影片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獲取新聞，因為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影片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被認為是更生動、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吸引人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和真實的新聞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資訊傳播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渠道。</a:t>
            </a:r>
            <a:endParaRPr sz="18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4509" y="5380431"/>
            <a:ext cx="5831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傳播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風格 </a:t>
            </a: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本地化的語言風格；對於非敏感或嚴肅問題的輕微幽默也受到歡迎。</a:t>
            </a:r>
            <a:endParaRPr sz="18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2991" y="5838932"/>
            <a:ext cx="4110354" cy="5276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sz="1600" i="1" dirty="0">
                <a:latin typeface="Arial"/>
                <a:cs typeface="Arial"/>
              </a:rPr>
              <a:t>“Channel </a:t>
            </a:r>
            <a:r>
              <a:rPr sz="1600" i="1" spc="-10" dirty="0">
                <a:latin typeface="Arial"/>
                <a:cs typeface="Arial"/>
              </a:rPr>
              <a:t>C</a:t>
            </a:r>
            <a:r>
              <a:rPr sz="1700" spc="-120" dirty="0">
                <a:latin typeface="Microsoft JhengHei"/>
                <a:cs typeface="Microsoft JhengHei"/>
              </a:rPr>
              <a:t>有一些東西是很搞笑的，我也有會看來笑一笑。做人不用太認真的。</a:t>
            </a:r>
            <a:r>
              <a:rPr sz="1600" i="1" spc="229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2991" y="5026167"/>
            <a:ext cx="3737609" cy="1045798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00" dirty="0">
                <a:latin typeface="Microsoft JhengHei"/>
                <a:cs typeface="Microsoft JhengHei"/>
              </a:rPr>
              <a:t>我現在看香港 </a:t>
            </a:r>
            <a:r>
              <a:rPr sz="1600" i="1" spc="-55" dirty="0">
                <a:latin typeface="Arial"/>
                <a:cs typeface="Arial"/>
              </a:rPr>
              <a:t>01</a:t>
            </a:r>
            <a:r>
              <a:rPr sz="1700" spc="-85" dirty="0">
                <a:latin typeface="Microsoft JhengHei"/>
                <a:cs typeface="Microsoft JhengHei"/>
              </a:rPr>
              <a:t>，政治</a:t>
            </a:r>
            <a:r>
              <a:rPr lang="en-HK" sz="1700" spc="-85" dirty="0">
                <a:latin typeface="Microsoft JhengHei"/>
                <a:cs typeface="Microsoft JhengHei"/>
              </a:rPr>
              <a:t>、</a:t>
            </a:r>
            <a:r>
              <a:rPr sz="1700" spc="-105" dirty="0" err="1">
                <a:latin typeface="Microsoft JhengHei"/>
                <a:cs typeface="Microsoft JhengHei"/>
              </a:rPr>
              <a:t>八卦、時事、打風落雨</a:t>
            </a:r>
            <a:r>
              <a:rPr sz="1700" spc="-100" dirty="0" err="1">
                <a:latin typeface="Microsoft JhengHei"/>
                <a:cs typeface="Microsoft JhengHei"/>
              </a:rPr>
              <a:t>什麼都有，</a:t>
            </a:r>
            <a:r>
              <a:rPr sz="1600" i="1" spc="-30" dirty="0" err="1">
                <a:latin typeface="Arial"/>
                <a:cs typeface="Arial"/>
              </a:rPr>
              <a:t>update</a:t>
            </a:r>
            <a:r>
              <a:rPr sz="1700" spc="-85" dirty="0" err="1">
                <a:latin typeface="Microsoft JhengHei"/>
                <a:cs typeface="Microsoft JhengHei"/>
              </a:rPr>
              <a:t>很頻</a:t>
            </a:r>
            <a:r>
              <a:rPr lang="zh-TW" altLang="en-US" sz="1700" spc="-105" dirty="0">
                <a:latin typeface="Microsoft JhengHei"/>
                <a:cs typeface="Microsoft JhengHei"/>
              </a:rPr>
              <a:t>密，常常看到手機會彈</a:t>
            </a:r>
            <a:r>
              <a:rPr lang="zh-TW" altLang="en-US" sz="1700" spc="-110" dirty="0">
                <a:latin typeface="Microsoft JhengHei"/>
                <a:cs typeface="Microsoft JhengHei"/>
              </a:rPr>
              <a:t>出新聞。</a:t>
            </a:r>
            <a:r>
              <a:rPr lang="zh-TW" altLang="en-US" sz="1600" i="1" spc="225" dirty="0">
                <a:latin typeface="Arial"/>
                <a:cs typeface="Arial"/>
              </a:rPr>
              <a:t>” </a:t>
            </a:r>
            <a:r>
              <a:rPr lang="en-US" altLang="zh-TW" sz="1600" b="1" i="1" dirty="0">
                <a:latin typeface="Arial"/>
                <a:cs typeface="Arial"/>
              </a:rPr>
              <a:t>Group</a:t>
            </a:r>
            <a:r>
              <a:rPr lang="zh-TW" altLang="en-US" sz="1600" b="1" i="1" spc="-30" dirty="0">
                <a:latin typeface="Arial"/>
                <a:cs typeface="Arial"/>
              </a:rPr>
              <a:t> </a:t>
            </a:r>
            <a:r>
              <a:rPr lang="en-US" altLang="zh-TW" sz="1600" b="1" i="1" spc="-50" dirty="0">
                <a:latin typeface="Arial"/>
                <a:cs typeface="Arial"/>
              </a:rPr>
              <a:t>4</a:t>
            </a:r>
            <a:endParaRPr lang="zh-TW" altLang="en-US" sz="1600" dirty="0">
              <a:latin typeface="Arial"/>
              <a:cs typeface="Arial"/>
            </a:endParaRPr>
          </a:p>
          <a:p>
            <a:pPr marL="12700" marR="5080">
              <a:lnSpc>
                <a:spcPts val="1920"/>
              </a:lnSpc>
              <a:spcBef>
                <a:spcPts val="254"/>
              </a:spcBef>
            </a:pPr>
            <a:endParaRPr sz="1700" dirty="0">
              <a:latin typeface="Microsoft JhengHei"/>
              <a:cs typeface="Microsoft JhengHe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1714E749-A614-4FB2-91BC-952A3D98E24A}"/>
              </a:ext>
            </a:extLst>
          </p:cNvPr>
          <p:cNvSpPr txBox="1"/>
          <p:nvPr/>
        </p:nvSpPr>
        <p:spPr>
          <a:xfrm>
            <a:off x="509016" y="1840992"/>
            <a:ext cx="4520184" cy="514885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7490" rIns="0" bIns="0" rtlCol="0">
            <a:spAutoFit/>
          </a:bodyPr>
          <a:lstStyle>
            <a:defPPr>
              <a:defRPr kern="0"/>
            </a:defPPr>
            <a:lvl1pPr marL="1707514" algn="r">
              <a:lnSpc>
                <a:spcPct val="100000"/>
              </a:lnSpc>
              <a:spcBef>
                <a:spcPts val="1870"/>
              </a:spcBef>
              <a:defRPr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  即時性 </a:t>
            </a:r>
            <a:endParaRPr lang="en-HK" dirty="0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86A87A73-C5FF-4AD3-9C5F-70660D8EEB22}"/>
              </a:ext>
            </a:extLst>
          </p:cNvPr>
          <p:cNvSpPr txBox="1"/>
          <p:nvPr/>
        </p:nvSpPr>
        <p:spPr>
          <a:xfrm>
            <a:off x="500139" y="3482978"/>
            <a:ext cx="3386061" cy="516808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7490" rIns="0" bIns="0" rtlCol="0">
            <a:spAutoFit/>
          </a:bodyPr>
          <a:lstStyle/>
          <a:p>
            <a:pPr marL="1707514" algn="r">
              <a:lnSpc>
                <a:spcPct val="100000"/>
              </a:lnSpc>
              <a:spcBef>
                <a:spcPts val="1870"/>
              </a:spcBef>
            </a:pPr>
            <a:r>
              <a:rPr lang="en-HK" altLang="zh-CN" spc="-10" dirty="0">
                <a:solidFill>
                  <a:srgbClr val="FFFFFF"/>
                </a:solidFill>
                <a:latin typeface="Arial MT"/>
                <a:cs typeface="Arial MT"/>
              </a:rPr>
              <a:t>    </a:t>
            </a:r>
            <a:r>
              <a:rPr lang="zh-CN" altLang="en-US" sz="1800" spc="-10" dirty="0">
                <a:solidFill>
                  <a:srgbClr val="FFFFFF"/>
                </a:solidFill>
                <a:latin typeface="Arial MT"/>
                <a:cs typeface="Arial MT"/>
              </a:rPr>
              <a:t>準確性</a:t>
            </a:r>
            <a:endParaRPr lang="en-HK" sz="1800" dirty="0">
              <a:latin typeface="Arial MT"/>
              <a:cs typeface="Arial MT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59700E19-D04A-4F4F-91C8-1E65675BCFE2}"/>
              </a:ext>
            </a:extLst>
          </p:cNvPr>
          <p:cNvSpPr txBox="1"/>
          <p:nvPr/>
        </p:nvSpPr>
        <p:spPr>
          <a:xfrm>
            <a:off x="528991" y="4300316"/>
            <a:ext cx="2743200" cy="516808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7490" rIns="0" bIns="0" rtlCol="0">
            <a:spAutoFit/>
          </a:bodyPr>
          <a:lstStyle/>
          <a:p>
            <a:pPr marL="1707514" algn="r">
              <a:lnSpc>
                <a:spcPct val="100000"/>
              </a:lnSpc>
              <a:spcBef>
                <a:spcPts val="1870"/>
              </a:spcBef>
            </a:pPr>
            <a:r>
              <a:rPr lang="en-HK" altLang="zh-CN" spc="-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lang="zh-CN" altLang="en-US" spc="-10" dirty="0">
                <a:solidFill>
                  <a:srgbClr val="FFFFFF"/>
                </a:solidFill>
                <a:latin typeface="Arial MT"/>
                <a:cs typeface="Arial MT"/>
              </a:rPr>
              <a:t>廣泛報道</a:t>
            </a:r>
            <a:endParaRPr lang="en-HK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0240" y="1549689"/>
            <a:ext cx="6623684" cy="4234561"/>
          </a:xfrm>
          <a:custGeom>
            <a:avLst/>
            <a:gdLst/>
            <a:ahLst/>
            <a:cxnLst/>
            <a:rect l="l" t="t" r="r" b="b"/>
            <a:pathLst>
              <a:path w="6623684" h="4803775">
                <a:moveTo>
                  <a:pt x="6623304" y="0"/>
                </a:moveTo>
                <a:lnTo>
                  <a:pt x="0" y="0"/>
                </a:lnTo>
                <a:lnTo>
                  <a:pt x="0" y="4803648"/>
                </a:lnTo>
                <a:lnTo>
                  <a:pt x="6623304" y="4803648"/>
                </a:lnTo>
                <a:lnTo>
                  <a:pt x="6623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723010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spc="-25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對新聞媒介的選擇標準（</a:t>
            </a:r>
            <a:r>
              <a:rPr lang="en-HK" altLang="zh-CN" b="1" spc="-25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CN" altLang="en-US" b="1" spc="-25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384" y="731519"/>
            <a:ext cx="11631295" cy="756285"/>
          </a:xfrm>
          <a:custGeom>
            <a:avLst/>
            <a:gdLst/>
            <a:ahLst/>
            <a:cxnLst/>
            <a:rect l="l" t="t" r="r" b="b"/>
            <a:pathLst>
              <a:path w="11631295" h="756285">
                <a:moveTo>
                  <a:pt x="11631168" y="0"/>
                </a:moveTo>
                <a:lnTo>
                  <a:pt x="0" y="0"/>
                </a:lnTo>
                <a:lnTo>
                  <a:pt x="0" y="755903"/>
                </a:lnTo>
                <a:lnTo>
                  <a:pt x="11631168" y="755903"/>
                </a:lnTo>
                <a:lnTo>
                  <a:pt x="11631168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1267" y="1086040"/>
            <a:ext cx="11468735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在快速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傳播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和政治考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量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的情況下，人們可以容忍一些偏見。然而，一些過於偏見和侮辱性的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機構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被排除在外。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68595" y="1592402"/>
            <a:ext cx="6223635" cy="1700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CN" altLang="en-US" spc="-2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經過</a:t>
            </a:r>
            <a:r>
              <a:rPr lang="zh-TW" altLang="en-US" spc="-2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事實</a:t>
            </a:r>
            <a:r>
              <a:rPr lang="zh-CN" altLang="en-US" spc="-2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查核</a:t>
            </a:r>
            <a:r>
              <a:rPr lang="zh-TW" altLang="en-US" spc="-2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 </a:t>
            </a:r>
            <a:r>
              <a:rPr lang="en-US" altLang="zh-TW" spc="-2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- </a:t>
            </a:r>
            <a:r>
              <a:rPr lang="zh-TW" altLang="en-US" spc="-2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在合理快速的時間內提供準確的新聞。</a:t>
            </a:r>
            <a:endParaRPr lang="en-HK" altLang="zh-TW" spc="-25" dirty="0">
              <a:solidFill>
                <a:srgbClr val="2E469C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endParaRPr lang="zh-TW" altLang="en-US" spc="-25" dirty="0">
              <a:solidFill>
                <a:srgbClr val="2E469C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TW" altLang="en-US" spc="-2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不帶有侮辱性的偏見 </a:t>
            </a:r>
            <a:r>
              <a:rPr lang="en-US" altLang="zh-TW" spc="-2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- </a:t>
            </a:r>
            <a:r>
              <a:rPr lang="zh-TW" altLang="en-US" spc="-25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理想情況下，堅持倫理標準和無偏見的報道實踐，觀點不受不當影響或政治偏見的影響。不使用耸人聽聞的標題，（錯誤的）引述和（不適當的）圖片來吸引眼球。</a:t>
            </a:r>
            <a:endParaRPr sz="1800" dirty="0"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8595" y="3513835"/>
            <a:ext cx="637730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TW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獲取準確信息的能力 </a:t>
            </a:r>
            <a:r>
              <a:rPr lang="en-US" altLang="zh-TW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- </a:t>
            </a:r>
            <a:r>
              <a:rPr lang="zh-TW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能夠獲得第一手信息，不僅依賴政府提供的信息。關鍵指標包括聲譽、運營歷史、新聞專業團隊、新聞來源和</a:t>
            </a:r>
            <a:r>
              <a:rPr lang="zh-CN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獲得重要資訊的能力</a:t>
            </a:r>
            <a:r>
              <a:rPr lang="zh-TW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。</a:t>
            </a:r>
            <a:endParaRPr sz="1800" dirty="0"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8594" y="4465822"/>
            <a:ext cx="622363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避免</a:t>
            </a:r>
            <a:r>
              <a:rPr lang="zh-TW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粗心</a:t>
            </a:r>
            <a:r>
              <a:rPr lang="zh-CN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的</a:t>
            </a:r>
            <a:r>
              <a:rPr lang="zh-TW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錯誤 </a:t>
            </a:r>
            <a:r>
              <a:rPr lang="en-US" altLang="zh-TW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- </a:t>
            </a:r>
            <a:r>
              <a:rPr lang="zh-TW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語言層面的準確性被視為專業水平的重要</a:t>
            </a:r>
            <a:r>
              <a:rPr lang="zh-CN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標準</a:t>
            </a:r>
            <a:r>
              <a:rPr lang="zh-TW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，打字錯誤和</a:t>
            </a:r>
            <a:r>
              <a:rPr lang="zh-CN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文法</a:t>
            </a:r>
            <a:r>
              <a:rPr lang="zh-TW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錯誤是新聞質</a:t>
            </a:r>
            <a:r>
              <a:rPr lang="zh-CN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素</a:t>
            </a:r>
            <a:r>
              <a:rPr lang="zh-TW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不佳的指標</a:t>
            </a:r>
            <a:r>
              <a:rPr lang="zh-CN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，</a:t>
            </a:r>
            <a:r>
              <a:rPr lang="zh-TW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因為</a:t>
            </a:r>
            <a:r>
              <a:rPr lang="zh-CN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這</a:t>
            </a:r>
            <a:r>
              <a:rPr lang="zh-TW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表明記者和編輯沒有</a:t>
            </a:r>
            <a:r>
              <a:rPr lang="zh-CN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給予</a:t>
            </a:r>
            <a:r>
              <a:rPr lang="zh-TW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足夠的注意力。</a:t>
            </a:r>
            <a:endParaRPr sz="1800" dirty="0"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2207" y="4992623"/>
            <a:ext cx="265684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準</a:t>
            </a:r>
            <a:r>
              <a:rPr sz="1600" i="1" spc="55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可能是在於往後的分析。</a:t>
            </a:r>
            <a:endParaRPr sz="1700" dirty="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07793" y="5276468"/>
            <a:ext cx="3025140" cy="507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930"/>
              </a:lnSpc>
              <a:spcBef>
                <a:spcPts val="95"/>
              </a:spcBef>
            </a:pPr>
            <a:r>
              <a:rPr sz="1700" spc="-114" dirty="0">
                <a:latin typeface="Microsoft JhengHei"/>
                <a:cs typeface="Microsoft JhengHei"/>
              </a:rPr>
              <a:t>例如內房爆煲，不須要快，要說</a:t>
            </a:r>
            <a:endParaRPr sz="1700" dirty="0">
              <a:latin typeface="Microsoft JhengHei"/>
              <a:cs typeface="Microsoft JhengHei"/>
            </a:endParaRPr>
          </a:p>
          <a:p>
            <a:pPr marL="38100">
              <a:lnSpc>
                <a:spcPts val="2050"/>
              </a:lnSpc>
            </a:pPr>
            <a:r>
              <a:rPr sz="1700" spc="-114" dirty="0" err="1">
                <a:latin typeface="Microsoft JhengHei"/>
                <a:cs typeface="Microsoft JhengHei"/>
              </a:rPr>
              <a:t>明整件事情的前因後果。那些你</a:t>
            </a:r>
            <a:endParaRPr sz="2700" baseline="-24691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9128" y="5761486"/>
            <a:ext cx="288163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125" dirty="0">
                <a:latin typeface="Microsoft JhengHei"/>
                <a:cs typeface="Microsoft JhengHei"/>
              </a:rPr>
              <a:t>可能會花十多分鐘去看中文</a:t>
            </a:r>
            <a:r>
              <a:rPr sz="1600" i="1" spc="-25" dirty="0">
                <a:latin typeface="Arial"/>
                <a:cs typeface="Arial"/>
              </a:rPr>
              <a:t>BBC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29128" y="6045331"/>
            <a:ext cx="267779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700" spc="-110" dirty="0">
                <a:latin typeface="Microsoft JhengHei"/>
                <a:cs typeface="Microsoft JhengHei"/>
              </a:rPr>
              <a:t>的報道，然後才知道發生什麼</a:t>
            </a:r>
            <a:endParaRPr sz="1700" dirty="0">
              <a:latin typeface="Microsoft JhengHei"/>
              <a:cs typeface="Microsoft JhengHei"/>
            </a:endParaRPr>
          </a:p>
          <a:p>
            <a:pPr marL="12700">
              <a:lnSpc>
                <a:spcPts val="1980"/>
              </a:lnSpc>
            </a:pPr>
            <a:r>
              <a:rPr sz="1700" spc="-114" dirty="0">
                <a:latin typeface="Microsoft JhengHei"/>
                <a:cs typeface="Microsoft JhengHei"/>
              </a:rPr>
              <a:t>事。</a:t>
            </a:r>
            <a:r>
              <a:rPr sz="1600" i="1" spc="22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1B2126A7-C537-49B0-85DA-B7D12C5B18EB}"/>
              </a:ext>
            </a:extLst>
          </p:cNvPr>
          <p:cNvSpPr txBox="1"/>
          <p:nvPr/>
        </p:nvSpPr>
        <p:spPr>
          <a:xfrm>
            <a:off x="509016" y="1840992"/>
            <a:ext cx="4520184" cy="514885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7490" rIns="0" bIns="0" rtlCol="0">
            <a:spAutoFit/>
          </a:bodyPr>
          <a:lstStyle>
            <a:defPPr>
              <a:defRPr kern="0"/>
            </a:defPPr>
            <a:lvl1pPr marL="1707514" algn="r">
              <a:lnSpc>
                <a:spcPct val="100000"/>
              </a:lnSpc>
              <a:spcBef>
                <a:spcPts val="1870"/>
              </a:spcBef>
              <a:defRPr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  即時性 </a:t>
            </a:r>
            <a:endParaRPr lang="en-HK" dirty="0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A0EF3523-8491-4F9C-BD6B-271A63133988}"/>
              </a:ext>
            </a:extLst>
          </p:cNvPr>
          <p:cNvSpPr txBox="1"/>
          <p:nvPr/>
        </p:nvSpPr>
        <p:spPr>
          <a:xfrm>
            <a:off x="538608" y="2711086"/>
            <a:ext cx="3957192" cy="514243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7490" rIns="0" bIns="0" rtlCol="0">
            <a:spAutoFit/>
          </a:bodyPr>
          <a:lstStyle>
            <a:defPPr>
              <a:defRPr kern="0"/>
            </a:defPPr>
            <a:lvl1pPr marL="1707514" algn="r">
              <a:lnSpc>
                <a:spcPct val="100000"/>
              </a:lnSpc>
              <a:spcBef>
                <a:spcPts val="1870"/>
              </a:spcBef>
              <a:defRPr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/>
              <a:t>易接觸性</a:t>
            </a:r>
            <a:endParaRPr dirty="0"/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8BB39F83-4D17-423E-B8C2-060CEE02CCEB}"/>
              </a:ext>
            </a:extLst>
          </p:cNvPr>
          <p:cNvSpPr txBox="1"/>
          <p:nvPr/>
        </p:nvSpPr>
        <p:spPr>
          <a:xfrm>
            <a:off x="528990" y="3471598"/>
            <a:ext cx="3281010" cy="514243"/>
          </a:xfrm>
          <a:prstGeom prst="rect">
            <a:avLst/>
          </a:prstGeom>
          <a:solidFill>
            <a:srgbClr val="009D9C"/>
          </a:solidFill>
        </p:spPr>
        <p:txBody>
          <a:bodyPr vert="horz" wrap="square" lIns="0" tIns="234950" rIns="0" bIns="0" rtlCol="0">
            <a:spAutoFit/>
          </a:bodyPr>
          <a:lstStyle>
            <a:defPPr>
              <a:defRPr kern="0"/>
            </a:defPPr>
            <a:lvl1pPr marL="1997075" algn="r">
              <a:lnSpc>
                <a:spcPct val="100000"/>
              </a:lnSpc>
              <a:spcBef>
                <a:spcPts val="1850"/>
              </a:spcBef>
              <a:defRPr sz="1800"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準確性</a:t>
            </a:r>
            <a:endParaRPr lang="en-HK" dirty="0"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42D97052-2759-49AB-B729-BA148AE09675}"/>
              </a:ext>
            </a:extLst>
          </p:cNvPr>
          <p:cNvSpPr txBox="1"/>
          <p:nvPr/>
        </p:nvSpPr>
        <p:spPr>
          <a:xfrm>
            <a:off x="509016" y="4300316"/>
            <a:ext cx="2843784" cy="516808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7490" rIns="0" bIns="0" rtlCol="0">
            <a:spAutoFit/>
          </a:bodyPr>
          <a:lstStyle/>
          <a:p>
            <a:pPr marL="1707514" algn="just">
              <a:lnSpc>
                <a:spcPct val="100000"/>
              </a:lnSpc>
              <a:spcBef>
                <a:spcPts val="1870"/>
              </a:spcBef>
            </a:pPr>
            <a:r>
              <a:rPr lang="zh-CN" altLang="en-US" spc="-10" dirty="0">
                <a:solidFill>
                  <a:srgbClr val="FFFFFF"/>
                </a:solidFill>
                <a:latin typeface="Arial MT"/>
                <a:cs typeface="Arial MT"/>
              </a:rPr>
              <a:t>   廣泛報道</a:t>
            </a:r>
            <a:endParaRPr lang="en-HK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723010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spc="-25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對新聞媒介的選擇標準（</a:t>
            </a:r>
            <a:r>
              <a:rPr lang="en-HK" altLang="zh-CN" b="1" spc="-25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</a:t>
            </a:r>
            <a:r>
              <a:rPr lang="zh-CN" altLang="en-US" b="1" spc="-25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384" y="731519"/>
            <a:ext cx="11381740" cy="756285"/>
          </a:xfrm>
          <a:custGeom>
            <a:avLst/>
            <a:gdLst/>
            <a:ahLst/>
            <a:cxnLst/>
            <a:rect l="l" t="t" r="r" b="b"/>
            <a:pathLst>
              <a:path w="11381740" h="756285">
                <a:moveTo>
                  <a:pt x="11381232" y="0"/>
                </a:moveTo>
                <a:lnTo>
                  <a:pt x="0" y="0"/>
                </a:lnTo>
                <a:lnTo>
                  <a:pt x="0" y="755903"/>
                </a:lnTo>
                <a:lnTo>
                  <a:pt x="11381232" y="755903"/>
                </a:lnTo>
                <a:lnTo>
                  <a:pt x="11381232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312" y="1012536"/>
            <a:ext cx="1120394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對新聞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話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題的廣泛報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道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為用戶提供較少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偏見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的觀點，以及與相關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話題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建立聯繫更簡單的方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法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。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038" y="1812797"/>
            <a:ext cx="60325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涵蓋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的新聞話題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範圍 </a:t>
            </a: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- 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涵蓋廣泛的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話題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將增加使用的興趣，因為這將自然地帶來更多的新聞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數量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、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頻率更高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的更新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速度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，以及對廣泛受眾更強的相關性。</a:t>
            </a:r>
            <a:endParaRPr sz="18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71973" y="3405890"/>
            <a:ext cx="5537200" cy="5276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65" dirty="0">
                <a:latin typeface="Microsoft JhengHei"/>
                <a:cs typeface="Microsoft JhengHei"/>
              </a:rPr>
              <a:t>我看獨媒是因為它</a:t>
            </a:r>
            <a:r>
              <a:rPr sz="1600" i="1" spc="-10" dirty="0">
                <a:latin typeface="Arial"/>
                <a:cs typeface="Arial"/>
              </a:rPr>
              <a:t>cover</a:t>
            </a:r>
            <a:r>
              <a:rPr sz="1700" spc="-120" dirty="0">
                <a:latin typeface="Microsoft JhengHei"/>
                <a:cs typeface="Microsoft JhengHei"/>
              </a:rPr>
              <a:t>很多不同範疇，評論方面可能外國的</a:t>
            </a:r>
            <a:r>
              <a:rPr sz="1700" spc="-125" dirty="0">
                <a:latin typeface="Microsoft JhengHei"/>
                <a:cs typeface="Microsoft JhengHei"/>
              </a:rPr>
              <a:t>也有。內容多元化，篇幅亦有長有短。</a:t>
            </a:r>
            <a:r>
              <a:rPr sz="1600" i="1" spc="23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FE47CA9A-5C14-425F-A3D9-331A2B88AABE}"/>
              </a:ext>
            </a:extLst>
          </p:cNvPr>
          <p:cNvSpPr txBox="1"/>
          <p:nvPr/>
        </p:nvSpPr>
        <p:spPr>
          <a:xfrm>
            <a:off x="509016" y="1840992"/>
            <a:ext cx="4520184" cy="514885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7490" rIns="0" bIns="0" rtlCol="0">
            <a:spAutoFit/>
          </a:bodyPr>
          <a:lstStyle>
            <a:defPPr>
              <a:defRPr kern="0"/>
            </a:defPPr>
            <a:lvl1pPr marL="1707514" algn="r">
              <a:lnSpc>
                <a:spcPct val="100000"/>
              </a:lnSpc>
              <a:spcBef>
                <a:spcPts val="1870"/>
              </a:spcBef>
              <a:defRPr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  即時性 </a:t>
            </a:r>
            <a:endParaRPr lang="en-HK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2EB5446C-82E7-4D2D-AF5C-A5D73A7AC126}"/>
              </a:ext>
            </a:extLst>
          </p:cNvPr>
          <p:cNvSpPr txBox="1"/>
          <p:nvPr/>
        </p:nvSpPr>
        <p:spPr>
          <a:xfrm>
            <a:off x="538608" y="2711086"/>
            <a:ext cx="3957192" cy="514243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7490" rIns="0" bIns="0" rtlCol="0">
            <a:spAutoFit/>
          </a:bodyPr>
          <a:lstStyle>
            <a:defPPr>
              <a:defRPr kern="0"/>
            </a:defPPr>
            <a:lvl1pPr marL="1707514" algn="r">
              <a:lnSpc>
                <a:spcPct val="100000"/>
              </a:lnSpc>
              <a:spcBef>
                <a:spcPts val="1870"/>
              </a:spcBef>
              <a:defRPr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易接觸性</a:t>
            </a:r>
            <a:endParaRPr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21666B5D-F32A-4CD1-A769-2E56575F220A}"/>
              </a:ext>
            </a:extLst>
          </p:cNvPr>
          <p:cNvSpPr txBox="1"/>
          <p:nvPr/>
        </p:nvSpPr>
        <p:spPr>
          <a:xfrm>
            <a:off x="528990" y="3471598"/>
            <a:ext cx="3357210" cy="514243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7490" rIns="0" bIns="0" rtlCol="0">
            <a:spAutoFit/>
          </a:bodyPr>
          <a:lstStyle>
            <a:defPPr>
              <a:defRPr kern="0"/>
            </a:defPPr>
            <a:lvl1pPr marL="1707514" algn="r">
              <a:lnSpc>
                <a:spcPct val="100000"/>
              </a:lnSpc>
              <a:spcBef>
                <a:spcPts val="1870"/>
              </a:spcBef>
              <a:defRPr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準確性</a:t>
            </a:r>
            <a:endParaRPr lang="en-HK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15F9DE74-211E-4A85-B795-1B18400F9815}"/>
              </a:ext>
            </a:extLst>
          </p:cNvPr>
          <p:cNvSpPr txBox="1"/>
          <p:nvPr/>
        </p:nvSpPr>
        <p:spPr>
          <a:xfrm>
            <a:off x="509016" y="4300316"/>
            <a:ext cx="2996184" cy="514243"/>
          </a:xfrm>
          <a:prstGeom prst="rect">
            <a:avLst/>
          </a:prstGeom>
          <a:solidFill>
            <a:srgbClr val="009D9C"/>
          </a:solidFill>
        </p:spPr>
        <p:txBody>
          <a:bodyPr vert="horz" wrap="square" lIns="0" tIns="234950" rIns="0" bIns="0" rtlCol="0">
            <a:spAutoFit/>
          </a:bodyPr>
          <a:lstStyle>
            <a:defPPr>
              <a:defRPr kern="0"/>
            </a:defPPr>
            <a:lvl1pPr marL="1997075" algn="r">
              <a:lnSpc>
                <a:spcPct val="100000"/>
              </a:lnSpc>
              <a:spcBef>
                <a:spcPts val="1850"/>
              </a:spcBef>
              <a:defRPr sz="1800"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pPr algn="l"/>
            <a:r>
              <a:rPr lang="zh-CN" altLang="en-US" dirty="0"/>
              <a:t> 廣泛報道</a:t>
            </a:r>
            <a:endParaRPr lang="en-H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359" y="0"/>
              <a:ext cx="816864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85688" cy="685799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0" y="0"/>
            <a:ext cx="3834765" cy="3763645"/>
          </a:xfrm>
          <a:custGeom>
            <a:avLst/>
            <a:gdLst/>
            <a:ahLst/>
            <a:cxnLst/>
            <a:rect l="l" t="t" r="r" b="b"/>
            <a:pathLst>
              <a:path w="3834765" h="3763645">
                <a:moveTo>
                  <a:pt x="2739390" y="0"/>
                </a:moveTo>
                <a:lnTo>
                  <a:pt x="1982089" y="0"/>
                </a:lnTo>
                <a:lnTo>
                  <a:pt x="0" y="1945005"/>
                </a:lnTo>
                <a:lnTo>
                  <a:pt x="0" y="2688209"/>
                </a:lnTo>
                <a:lnTo>
                  <a:pt x="2739390" y="0"/>
                </a:lnTo>
                <a:close/>
              </a:path>
              <a:path w="3834765" h="3763645">
                <a:moveTo>
                  <a:pt x="3834765" y="0"/>
                </a:moveTo>
                <a:lnTo>
                  <a:pt x="3077464" y="0"/>
                </a:lnTo>
                <a:lnTo>
                  <a:pt x="0" y="3019933"/>
                </a:lnTo>
                <a:lnTo>
                  <a:pt x="0" y="3763137"/>
                </a:lnTo>
                <a:lnTo>
                  <a:pt x="3834765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60D64FE4-6B55-4F02-9458-78CDF0AB2665}"/>
              </a:ext>
            </a:extLst>
          </p:cNvPr>
          <p:cNvSpPr txBox="1"/>
          <p:nvPr/>
        </p:nvSpPr>
        <p:spPr>
          <a:xfrm>
            <a:off x="6248780" y="303987"/>
            <a:ext cx="4599940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zh-CN" altLang="en-US" sz="4800" spc="-10" dirty="0">
                <a:solidFill>
                  <a:srgbClr val="FFFFFF"/>
                </a:solidFill>
                <a:latin typeface="Arial Black"/>
                <a:cs typeface="Arial Black"/>
              </a:rPr>
              <a:t>詳細結果</a:t>
            </a:r>
            <a:endParaRPr lang="zh-CN" altLang="en-US" sz="4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3200" dirty="0">
              <a:latin typeface="Arial Black"/>
              <a:cs typeface="Arial Black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5414E87E-3F11-4219-ACE6-75B90ED974C8}"/>
              </a:ext>
            </a:extLst>
          </p:cNvPr>
          <p:cNvSpPr txBox="1"/>
          <p:nvPr/>
        </p:nvSpPr>
        <p:spPr>
          <a:xfrm>
            <a:off x="6248780" y="2392756"/>
            <a:ext cx="5105020" cy="1499706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1215"/>
              </a:spcBef>
            </a:pPr>
            <a:r>
              <a:rPr lang="zh-TW" altLang="en-US" sz="4800" b="1" dirty="0">
                <a:solidFill>
                  <a:schemeClr val="bg1"/>
                </a:solidFill>
              </a:rPr>
              <a:t>第</a:t>
            </a:r>
            <a:r>
              <a:rPr lang="zh-CN" altLang="en-US" sz="4800" b="1" dirty="0">
                <a:solidFill>
                  <a:schemeClr val="bg1"/>
                </a:solidFill>
              </a:rPr>
              <a:t>三</a:t>
            </a:r>
            <a:r>
              <a:rPr lang="zh-TW" altLang="en-US" sz="4800" b="1" dirty="0">
                <a:solidFill>
                  <a:schemeClr val="bg1"/>
                </a:solidFill>
              </a:rPr>
              <a:t>部分：</a:t>
            </a:r>
            <a:endParaRPr lang="en-HK" altLang="zh-TW" sz="4800" b="1" dirty="0">
              <a:solidFill>
                <a:schemeClr val="bg1"/>
              </a:solidFill>
            </a:endParaRPr>
          </a:p>
          <a:p>
            <a:pPr marL="12700" marR="5080">
              <a:lnSpc>
                <a:spcPts val="4610"/>
              </a:lnSpc>
              <a:spcBef>
                <a:spcPts val="1215"/>
              </a:spcBef>
            </a:pPr>
            <a:r>
              <a:rPr lang="zh-TW" altLang="en-US" sz="4800" b="1" dirty="0">
                <a:solidFill>
                  <a:schemeClr val="bg1"/>
                </a:solidFill>
              </a:rPr>
              <a:t>對不實訊息的</a:t>
            </a:r>
            <a:r>
              <a:rPr lang="zh-CN" altLang="en-US" sz="4800" b="1" dirty="0">
                <a:solidFill>
                  <a:schemeClr val="bg1"/>
                </a:solidFill>
              </a:rPr>
              <a:t>看法</a:t>
            </a:r>
            <a:endParaRPr sz="48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279019"/>
            <a:ext cx="537781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spc="-20" dirty="0">
                <a:solidFill>
                  <a:schemeClr val="tx1"/>
                </a:solidFill>
              </a:rPr>
              <a:t>對不實訊息的意識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8820" y="1105245"/>
            <a:ext cx="11270488" cy="30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經常閱讀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新聞者更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能察覺已有的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不實訊息，同時也對自己能夠識別它們更有信心。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6679" y="1617709"/>
            <a:ext cx="5617845" cy="85985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457200" algn="l"/>
                <a:tab pos="5351780" algn="l"/>
              </a:tabLst>
            </a:pPr>
            <a:r>
              <a:rPr lang="zh-CN" altLang="en-US" b="1" spc="-25" dirty="0">
                <a:solidFill>
                  <a:srgbClr val="009D9C"/>
                </a:solidFill>
                <a:latin typeface="Arial"/>
                <a:cs typeface="Arial"/>
              </a:rPr>
              <a:t>問題</a:t>
            </a:r>
            <a:r>
              <a:rPr sz="1800" b="1" spc="-25" dirty="0">
                <a:solidFill>
                  <a:srgbClr val="009D9C"/>
                </a:solidFill>
                <a:latin typeface="Arial"/>
                <a:cs typeface="Arial"/>
              </a:rPr>
              <a:t>:</a:t>
            </a:r>
            <a:r>
              <a:rPr lang="en-HK" b="1" spc="-25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lang="zh-CN" altLang="en-US" sz="1800" b="1" dirty="0">
                <a:solidFill>
                  <a:srgbClr val="009D9C"/>
                </a:solidFill>
                <a:latin typeface="Arial"/>
                <a:cs typeface="Arial"/>
              </a:rPr>
              <a:t>你有多常收到不實訊息</a:t>
            </a:r>
            <a:r>
              <a:rPr sz="1800" b="1" spc="-10" dirty="0">
                <a:solidFill>
                  <a:srgbClr val="009D9C"/>
                </a:solidFill>
                <a:latin typeface="Arial"/>
                <a:cs typeface="Arial"/>
              </a:rPr>
              <a:t>?</a:t>
            </a:r>
            <a:r>
              <a:rPr sz="1800" b="1" dirty="0">
                <a:solidFill>
                  <a:srgbClr val="009D9C"/>
                </a:solidFill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  <a:p>
            <a:pPr marL="1421130">
              <a:lnSpc>
                <a:spcPct val="100000"/>
              </a:lnSpc>
              <a:spcBef>
                <a:spcPts val="350"/>
              </a:spcBef>
            </a:pPr>
            <a:r>
              <a:rPr sz="3200" b="1" dirty="0">
                <a:solidFill>
                  <a:srgbClr val="009D9C"/>
                </a:solidFill>
                <a:latin typeface="Arial"/>
                <a:cs typeface="Arial"/>
              </a:rPr>
              <a:t>5.32</a:t>
            </a:r>
            <a:r>
              <a:rPr sz="3200" b="1" spc="-40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9D9C"/>
                </a:solidFill>
                <a:latin typeface="Arial"/>
                <a:cs typeface="Arial"/>
              </a:rPr>
              <a:t>/</a:t>
            </a:r>
            <a:r>
              <a:rPr sz="3200" b="1" spc="-35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9D9C"/>
                </a:solidFill>
                <a:latin typeface="Arial"/>
                <a:cs typeface="Arial"/>
              </a:rPr>
              <a:t>10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873" y="3631438"/>
            <a:ext cx="11227435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雖然大多數人強烈</a:t>
            </a:r>
            <a:r>
              <a:rPr lang="zh-CN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厭惡</a:t>
            </a:r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不實</a:t>
            </a:r>
            <a:r>
              <a:rPr lang="zh-CN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訊息</a:t>
            </a:r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，但他們也認為這是不可避免的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，因為即使在更自由的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地區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，如美國和台灣，也存在許多主流媒體和社交媒體上的不實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訊息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。香港人對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電視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新聞頻道上的不實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訊息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並不太擔心，但他們認為這些在社交媒體上更為常見。</a:t>
            </a:r>
            <a:endParaRPr lang="en-HK" altLang="zh-TW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在主流新聞機構中，虛假新聞和謠言的發生確實不太常見。</a:t>
            </a:r>
            <a:endParaRPr lang="en-HK" altLang="zh-TW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誤導性內容更為常見，部分與存在政治關切的偏見內容的高發生率有關。</a:t>
            </a:r>
            <a:endParaRPr lang="en-HK" altLang="zh-TW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對於謠言和虛假新聞，受訪者提到它們更常見於即時通訊應用程式和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網上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討論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區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，並且相對容易識別。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21589" y="2592958"/>
          <a:ext cx="4959984" cy="763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Gp 1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avg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Gp 2 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avg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Gp 3 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avg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Gp 4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avg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5.50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4.38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6.00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5.50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290589" y="1617709"/>
            <a:ext cx="5565140" cy="85851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zh-CN" altLang="en-US" sz="1800" b="1" spc="-10" dirty="0">
                <a:solidFill>
                  <a:srgbClr val="009D9C"/>
                </a:solidFill>
                <a:latin typeface="Arial"/>
                <a:cs typeface="Arial"/>
              </a:rPr>
              <a:t>問題：你對於識別不實訊息有多少信心</a:t>
            </a:r>
            <a:r>
              <a:rPr sz="1800" b="1" spc="-10" dirty="0">
                <a:solidFill>
                  <a:srgbClr val="009D9C"/>
                </a:solidFill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  <a:p>
            <a:pPr marL="1990089">
              <a:lnSpc>
                <a:spcPct val="100000"/>
              </a:lnSpc>
              <a:spcBef>
                <a:spcPts val="350"/>
              </a:spcBef>
            </a:pPr>
            <a:r>
              <a:rPr sz="3200" b="1" dirty="0">
                <a:solidFill>
                  <a:srgbClr val="009D9C"/>
                </a:solidFill>
                <a:latin typeface="Arial"/>
                <a:cs typeface="Arial"/>
              </a:rPr>
              <a:t>6.77</a:t>
            </a:r>
            <a:r>
              <a:rPr sz="3200" b="1" spc="-40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9D9C"/>
                </a:solidFill>
                <a:latin typeface="Arial"/>
                <a:cs typeface="Arial"/>
              </a:rPr>
              <a:t>/</a:t>
            </a:r>
            <a:r>
              <a:rPr sz="3200" b="1" spc="-35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9D9C"/>
                </a:solidFill>
                <a:latin typeface="Arial"/>
                <a:cs typeface="Arial"/>
              </a:rPr>
              <a:t>10</a:t>
            </a:r>
            <a:endParaRPr sz="320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584315" y="2592958"/>
          <a:ext cx="4959984" cy="763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Gp 1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avg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Gp 2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avg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Gp 3 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avg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Gp 4 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avg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7.00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6.75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7.29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6.13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781240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香港不同形式的不實訊息（</a:t>
            </a:r>
            <a:r>
              <a:rPr lang="en-HK" altLang="zh-CN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b="1" spc="-25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384" y="731519"/>
            <a:ext cx="11381740" cy="756285"/>
          </a:xfrm>
          <a:custGeom>
            <a:avLst/>
            <a:gdLst/>
            <a:ahLst/>
            <a:cxnLst/>
            <a:rect l="l" t="t" r="r" b="b"/>
            <a:pathLst>
              <a:path w="11381740" h="756285">
                <a:moveTo>
                  <a:pt x="11381232" y="0"/>
                </a:moveTo>
                <a:lnTo>
                  <a:pt x="0" y="0"/>
                </a:lnTo>
                <a:lnTo>
                  <a:pt x="0" y="755903"/>
                </a:lnTo>
                <a:lnTo>
                  <a:pt x="11381232" y="755903"/>
                </a:lnTo>
                <a:lnTo>
                  <a:pt x="11381232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8665" y="1090786"/>
            <a:ext cx="10895965" cy="30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誤導性內容是最常見的不實訊息形式，其源於新聞機構的政治立場偏見。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9016" y="1746504"/>
            <a:ext cx="4572000" cy="516808"/>
          </a:xfrm>
          <a:prstGeom prst="rect">
            <a:avLst/>
          </a:prstGeom>
          <a:solidFill>
            <a:srgbClr val="009D9C"/>
          </a:solidFill>
        </p:spPr>
        <p:txBody>
          <a:bodyPr vert="horz" wrap="square" lIns="0" tIns="237490" rIns="0" bIns="0" rtlCol="0">
            <a:spAutoFit/>
          </a:bodyPr>
          <a:lstStyle/>
          <a:p>
            <a:pPr marL="2570480" algn="r">
              <a:lnSpc>
                <a:spcPct val="100000"/>
              </a:lnSpc>
              <a:spcBef>
                <a:spcPts val="1870"/>
              </a:spcBef>
            </a:pPr>
            <a:r>
              <a:rPr lang="zh-CN" altLang="en-US" sz="1800" dirty="0">
                <a:solidFill>
                  <a:srgbClr val="FFFFFF"/>
                </a:solidFill>
                <a:latin typeface="Arial MT"/>
                <a:cs typeface="Arial MT"/>
              </a:rPr>
              <a:t>誤導性內容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016" y="2624327"/>
            <a:ext cx="3657600" cy="516166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6854" rIns="0" bIns="0" rtlCol="0">
            <a:spAutoFit/>
          </a:bodyPr>
          <a:lstStyle/>
          <a:p>
            <a:pPr marL="1835785" algn="r">
              <a:lnSpc>
                <a:spcPct val="100000"/>
              </a:lnSpc>
              <a:spcBef>
                <a:spcPts val="1864"/>
              </a:spcBef>
            </a:pPr>
            <a:r>
              <a:rPr lang="zh-CN" altLang="en-US" sz="1800" dirty="0">
                <a:solidFill>
                  <a:srgbClr val="FFFFFF"/>
                </a:solidFill>
                <a:latin typeface="Arial MT"/>
                <a:cs typeface="Arial MT"/>
              </a:rPr>
              <a:t>事實錯誤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016" y="3502152"/>
            <a:ext cx="2743200" cy="516166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6854" rIns="0" bIns="0" rtlCol="0">
            <a:spAutoFit/>
          </a:bodyPr>
          <a:lstStyle/>
          <a:p>
            <a:pPr marR="84455" algn="r">
              <a:lnSpc>
                <a:spcPct val="100000"/>
              </a:lnSpc>
              <a:spcBef>
                <a:spcPts val="1864"/>
              </a:spcBef>
            </a:pPr>
            <a:r>
              <a:rPr lang="zh-CN" altLang="en-US" sz="1800" spc="-10" dirty="0">
                <a:solidFill>
                  <a:srgbClr val="FFFFFF"/>
                </a:solidFill>
                <a:latin typeface="Arial MT"/>
                <a:cs typeface="Arial MT"/>
              </a:rPr>
              <a:t>謠言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016" y="4379976"/>
            <a:ext cx="1828800" cy="515526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6220" rIns="0" bIns="0" rtlCol="0">
            <a:spAutoFit/>
          </a:bodyPr>
          <a:lstStyle/>
          <a:p>
            <a:pPr marL="546100" algn="r">
              <a:lnSpc>
                <a:spcPct val="100000"/>
              </a:lnSpc>
              <a:spcBef>
                <a:spcPts val="1860"/>
              </a:spcBef>
            </a:pPr>
            <a:r>
              <a:rPr lang="zh-CN" altLang="en-US" sz="1800" dirty="0">
                <a:solidFill>
                  <a:srgbClr val="FFFFFF"/>
                </a:solidFill>
                <a:latin typeface="Arial MT"/>
                <a:cs typeface="Arial MT"/>
              </a:rPr>
              <a:t>虛假新聞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038" y="1696973"/>
            <a:ext cx="3797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誤導性內容的例子包括：</a:t>
            </a:r>
            <a:endParaRPr sz="1800" dirty="0"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7038" y="2263312"/>
            <a:ext cx="639699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「風</a:t>
            </a:r>
            <a:r>
              <a:rPr lang="zh-CN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力大</a:t>
            </a:r>
            <a:r>
              <a:rPr lang="zh-TW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」颱風直播 </a:t>
            </a: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新聞主播在戶外直播時以姿勢暗示風力很強。在直播期間，包括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兒童在內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經過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途人都可以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輕鬆地走過，顯示出平靜的天氣狀況。這則新聞廣為流傳，被作為「誤導性內容」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令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新聞機構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失去民眾信任的例子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HK" altLang="zh-TW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掩蓋新聞的爭議性</a:t>
            </a:r>
            <a:r>
              <a:rPr lang="zh-CN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內容</a:t>
            </a:r>
            <a:r>
              <a:rPr lang="zh-TW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一些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受訪者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提及包括將「被咬掉耳朵」替換為「耳朵自行掉落」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不報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道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美國制裁的完整影響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不成比例地呈現不同觀點等。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1063" y="5142869"/>
            <a:ext cx="4852035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20" dirty="0">
                <a:latin typeface="Microsoft JhengHei"/>
                <a:cs typeface="Microsoft JhengHei"/>
              </a:rPr>
              <a:t>斷章取義，原來就是不正確。例如</a:t>
            </a:r>
            <a:r>
              <a:rPr sz="1600" i="1" spc="-10" dirty="0">
                <a:latin typeface="Arial"/>
                <a:cs typeface="Arial"/>
              </a:rPr>
              <a:t>TVB</a:t>
            </a:r>
            <a:r>
              <a:rPr sz="1700" spc="-110" dirty="0">
                <a:latin typeface="Microsoft JhengHei"/>
                <a:cs typeface="Microsoft JhengHei"/>
              </a:rPr>
              <a:t>講香港用不</a:t>
            </a:r>
            <a:endParaRPr sz="1700">
              <a:latin typeface="Microsoft JhengHei"/>
              <a:cs typeface="Microsoft JhengHei"/>
            </a:endParaRPr>
          </a:p>
          <a:p>
            <a:pPr marL="12700" marR="5080">
              <a:lnSpc>
                <a:spcPct val="94200"/>
              </a:lnSpc>
              <a:spcBef>
                <a:spcPts val="55"/>
              </a:spcBef>
            </a:pPr>
            <a:r>
              <a:rPr sz="1700" spc="-114" dirty="0">
                <a:latin typeface="Microsoft JhengHei"/>
                <a:cs typeface="Microsoft JhengHei"/>
              </a:rPr>
              <a:t>了</a:t>
            </a:r>
            <a:r>
              <a:rPr sz="1600" i="1" spc="-25" dirty="0">
                <a:latin typeface="Arial"/>
                <a:cs typeface="Arial"/>
              </a:rPr>
              <a:t>ChatGPT</a:t>
            </a:r>
            <a:r>
              <a:rPr sz="1700" spc="-114" dirty="0">
                <a:latin typeface="Microsoft JhengHei"/>
                <a:cs typeface="Microsoft JhengHei"/>
              </a:rPr>
              <a:t>，是因為美國制裁</a:t>
            </a:r>
            <a:r>
              <a:rPr sz="1600" i="1" spc="100" dirty="0">
                <a:latin typeface="Arial"/>
                <a:cs typeface="Arial"/>
              </a:rPr>
              <a:t>, </a:t>
            </a:r>
            <a:r>
              <a:rPr sz="1700" spc="-125" dirty="0">
                <a:latin typeface="Microsoft JhengHei"/>
                <a:cs typeface="Microsoft JhengHei"/>
              </a:rPr>
              <a:t>那些科技不能進香港。</a:t>
            </a:r>
            <a:r>
              <a:rPr sz="1700" spc="-50" dirty="0">
                <a:latin typeface="Microsoft JhengHei"/>
                <a:cs typeface="Microsoft JhengHei"/>
              </a:rPr>
              <a:t> </a:t>
            </a:r>
            <a:r>
              <a:rPr sz="1600" i="1" spc="-10" dirty="0">
                <a:latin typeface="Arial"/>
                <a:cs typeface="Arial"/>
              </a:rPr>
              <a:t>01</a:t>
            </a:r>
            <a:r>
              <a:rPr sz="1700" spc="-130" dirty="0">
                <a:latin typeface="Microsoft JhengHei"/>
                <a:cs typeface="Microsoft JhengHei"/>
              </a:rPr>
              <a:t>也有報導美國制裁，但它是</a:t>
            </a:r>
            <a:r>
              <a:rPr sz="1600" i="1" spc="-20" dirty="0">
                <a:latin typeface="Arial"/>
                <a:cs typeface="Arial"/>
              </a:rPr>
              <a:t>mute</a:t>
            </a:r>
            <a:r>
              <a:rPr sz="1700" spc="-120" dirty="0">
                <a:latin typeface="Microsoft JhengHei"/>
                <a:cs typeface="Microsoft JhengHei"/>
              </a:rPr>
              <a:t>了這個重要資料，</a:t>
            </a:r>
            <a:r>
              <a:rPr sz="1700" spc="-114" dirty="0">
                <a:latin typeface="Microsoft JhengHei"/>
                <a:cs typeface="Microsoft JhengHei"/>
              </a:rPr>
              <a:t>令到人不知道為什麼用不到。</a:t>
            </a:r>
            <a:r>
              <a:rPr sz="1600" i="1" spc="2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70521" y="4758746"/>
            <a:ext cx="6611620" cy="86498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3655" rIns="0" bIns="0" rtlCol="0">
            <a:spAutoFit/>
          </a:bodyPr>
          <a:lstStyle/>
          <a:p>
            <a:pPr marL="94615" marR="247650">
              <a:lnSpc>
                <a:spcPct val="100000"/>
              </a:lnSpc>
              <a:spcBef>
                <a:spcPts val="265"/>
              </a:spcBef>
            </a:pP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誤導性內容很難識別。通常需要觀眾從不同來源消化新聞以獲得全面的觀點。一些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受訪者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提到，他們可能會轉向台灣的新聞頻道獲取一些不同的觀點，尤其是在一些國際新聞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的內容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sz="1800" dirty="0"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3620" y="6202946"/>
            <a:ext cx="2325530" cy="4247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781240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香港不同形式的不實訊息（</a:t>
            </a:r>
            <a:r>
              <a:rPr lang="en-HK" altLang="zh-CN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5384" y="731519"/>
            <a:ext cx="11381740" cy="756285"/>
          </a:xfrm>
          <a:custGeom>
            <a:avLst/>
            <a:gdLst/>
            <a:ahLst/>
            <a:cxnLst/>
            <a:rect l="l" t="t" r="r" b="b"/>
            <a:pathLst>
              <a:path w="11381740" h="756285">
                <a:moveTo>
                  <a:pt x="11381232" y="0"/>
                </a:moveTo>
                <a:lnTo>
                  <a:pt x="0" y="0"/>
                </a:lnTo>
                <a:lnTo>
                  <a:pt x="0" y="755903"/>
                </a:lnTo>
                <a:lnTo>
                  <a:pt x="11381232" y="755903"/>
                </a:lnTo>
                <a:lnTo>
                  <a:pt x="11381232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8160" y="991825"/>
            <a:ext cx="1085405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事實錯誤在新聞機構或社交媒體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上的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個人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用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戶未完成事</a:t>
            </a:r>
            <a:r>
              <a:rPr lang="zh-CN" altLang="en-US" sz="2400" dirty="0">
                <a:solidFill>
                  <a:schemeClr val="tx2"/>
                </a:solidFill>
                <a:latin typeface="+mn-ea"/>
              </a:rPr>
              <a:t>實查核</a:t>
            </a:r>
            <a:r>
              <a:rPr lang="zh-TW" altLang="en-US" sz="2400" dirty="0">
                <a:solidFill>
                  <a:schemeClr val="tx2"/>
                </a:solidFill>
                <a:latin typeface="+mn-ea"/>
              </a:rPr>
              <a:t>或</a:t>
            </a:r>
            <a:r>
              <a:rPr lang="zh-CN" altLang="en-US" sz="2400" dirty="0">
                <a:solidFill>
                  <a:schemeClr val="tx2"/>
                </a:solidFill>
                <a:latin typeface="+mn-ea"/>
              </a:rPr>
              <a:t>為</a:t>
            </a:r>
            <a:r>
              <a:rPr lang="zh-TW" altLang="en-US" sz="2400" dirty="0">
                <a:solidFill>
                  <a:schemeClr val="tx2"/>
                </a:solidFill>
                <a:latin typeface="+mn-ea"/>
              </a:rPr>
              <a:t>吸引觀眾</a:t>
            </a:r>
            <a:r>
              <a:rPr lang="zh-CN" altLang="en-US" sz="2400" dirty="0">
                <a:solidFill>
                  <a:schemeClr val="tx2"/>
                </a:solidFill>
                <a:latin typeface="+mn-ea"/>
              </a:rPr>
              <a:t>而</a:t>
            </a:r>
            <a:r>
              <a:rPr lang="zh-TW" altLang="en-US" sz="2400" dirty="0">
                <a:solidFill>
                  <a:schemeClr val="tx2"/>
                </a:solidFill>
                <a:latin typeface="+mn-ea"/>
              </a:rPr>
              <a:t>故意扭曲事實</a:t>
            </a:r>
            <a:r>
              <a:rPr lang="zh-CN" altLang="en-US" sz="2400" dirty="0">
                <a:solidFill>
                  <a:schemeClr val="tx2"/>
                </a:solidFill>
                <a:latin typeface="+mn-ea"/>
              </a:rPr>
              <a:t>時發生</a:t>
            </a:r>
            <a:r>
              <a:rPr lang="zh-TW" altLang="en-US" sz="2400" dirty="0">
                <a:solidFill>
                  <a:schemeClr val="tx2"/>
                </a:solidFill>
                <a:latin typeface="+mn-ea"/>
              </a:rPr>
              <a:t>。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90582" y="2101215"/>
            <a:ext cx="642683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2"/>
                </a:solidFill>
                <a:latin typeface="+mn-ea"/>
                <a:ea typeface="+mn-ea"/>
              </a:rPr>
              <a:t>董建華「去世」 </a:t>
            </a:r>
            <a:r>
              <a:rPr lang="en-US" altLang="zh-TW" dirty="0">
                <a:solidFill>
                  <a:schemeClr val="tx2"/>
                </a:solidFill>
                <a:latin typeface="+mn-ea"/>
                <a:ea typeface="+mn-ea"/>
              </a:rPr>
              <a:t>- 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</a:rPr>
              <a:t>受訪者回憶在社交媒體上看到這樣的新聞，但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沒有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清晰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連結可以</a:t>
            </a: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</a:rPr>
              <a:t>訪問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</a:rPr>
              <a:t>到任何特定的新聞網站或可信的新聞來源。後來這被證實是虛假</a:t>
            </a: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</a:rPr>
              <a:t>新聞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</a:rPr>
              <a:t>。</a:t>
            </a:r>
            <a:endParaRPr lang="en-HK" altLang="zh-TW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2"/>
                </a:solidFill>
                <a:latin typeface="+mn-ea"/>
                <a:ea typeface="+mn-ea"/>
              </a:rPr>
              <a:t>鑽石山殺人案 </a:t>
            </a:r>
            <a:r>
              <a:rPr lang="en-US" altLang="zh-TW" dirty="0">
                <a:solidFill>
                  <a:schemeClr val="tx2"/>
                </a:solidFill>
                <a:latin typeface="+mn-ea"/>
                <a:ea typeface="+mn-ea"/>
              </a:rPr>
              <a:t>- 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</a:rPr>
              <a:t>新聞機構報</a:t>
            </a: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</a:rPr>
              <a:t>道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</a:rPr>
              <a:t>了關於兇手和受害者之間關係的不同版本，但後來被證明是錯誤的。</a:t>
            </a:r>
            <a:endParaRPr lang="en-HK" altLang="zh-TW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2"/>
                </a:solidFill>
                <a:latin typeface="+mn-ea"/>
                <a:ea typeface="+mn-ea"/>
              </a:rPr>
              <a:t>將最近的新聞與舊照片</a:t>
            </a:r>
            <a:r>
              <a:rPr lang="zh-CN" altLang="en-US" b="1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錯</a:t>
            </a:r>
            <a:r>
              <a:rPr lang="zh-TW" altLang="en-US" b="1" dirty="0">
                <a:solidFill>
                  <a:schemeClr val="tx2"/>
                </a:solidFill>
                <a:latin typeface="+mn-ea"/>
                <a:ea typeface="+mn-ea"/>
              </a:rPr>
              <a:t>配 </a:t>
            </a:r>
            <a:r>
              <a:rPr lang="en-US" altLang="zh-TW" dirty="0">
                <a:solidFill>
                  <a:schemeClr val="tx2"/>
                </a:solidFill>
                <a:latin typeface="+mn-ea"/>
                <a:ea typeface="+mn-ea"/>
              </a:rPr>
              <a:t>- 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</a:rPr>
              <a:t>在颱風蘇拉期間，社交媒體上分享了將新聞與</a:t>
            </a:r>
            <a:r>
              <a:rPr lang="en-US" altLang="zh-TW" dirty="0">
                <a:solidFill>
                  <a:schemeClr val="tx2"/>
                </a:solidFill>
                <a:latin typeface="+mn-ea"/>
                <a:ea typeface="+mn-ea"/>
              </a:rPr>
              <a:t>2018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</a:rPr>
              <a:t>年颱風山竹的舊照片搭配，以夸大颱風的嚴重性。由於引人注目的照片的影響，這則新聞引起了很大關注。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1063" y="5235579"/>
            <a:ext cx="4655820" cy="7721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ct val="94200"/>
              </a:lnSpc>
              <a:spcBef>
                <a:spcPts val="210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好像是斬人事件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最初的消息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說女方是男方的太太</a:t>
            </a:r>
            <a:r>
              <a:rPr sz="1600" i="1" spc="-50" dirty="0">
                <a:latin typeface="Arial"/>
                <a:cs typeface="Arial"/>
              </a:rPr>
              <a:t>,</a:t>
            </a:r>
            <a:r>
              <a:rPr sz="1700" spc="-110" dirty="0">
                <a:latin typeface="Microsoft JhengHei"/>
                <a:cs typeface="Microsoft JhengHei"/>
              </a:rPr>
              <a:t>是情殺</a:t>
            </a:r>
            <a:r>
              <a:rPr sz="1600" i="1" dirty="0">
                <a:latin typeface="Arial"/>
                <a:cs typeface="Arial"/>
              </a:rPr>
              <a:t>; </a:t>
            </a:r>
            <a:r>
              <a:rPr sz="1700" spc="-110" dirty="0">
                <a:latin typeface="Microsoft JhengHei"/>
                <a:cs typeface="Microsoft JhengHei"/>
              </a:rPr>
              <a:t>最後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晚上看新聞時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05" dirty="0">
                <a:latin typeface="Microsoft JhengHei"/>
                <a:cs typeface="Microsoft JhengHei"/>
              </a:rPr>
              <a:t>才發覺他們二人互不相</a:t>
            </a:r>
            <a:r>
              <a:rPr sz="1700" spc="-110" dirty="0">
                <a:latin typeface="Microsoft JhengHei"/>
                <a:cs typeface="Microsoft JhengHei"/>
              </a:rPr>
              <a:t>識</a:t>
            </a:r>
            <a:r>
              <a:rPr sz="1600" i="1" dirty="0">
                <a:latin typeface="Arial"/>
                <a:cs typeface="Arial"/>
              </a:rPr>
              <a:t>; </a:t>
            </a:r>
            <a:r>
              <a:rPr sz="1700" spc="-110" dirty="0">
                <a:latin typeface="Microsoft JhengHei"/>
                <a:cs typeface="Microsoft JhengHei"/>
              </a:rPr>
              <a:t>一日之內</a:t>
            </a:r>
            <a:r>
              <a:rPr sz="1600" i="1" spc="-10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有很多</a:t>
            </a:r>
            <a:r>
              <a:rPr sz="1600" i="1" dirty="0">
                <a:latin typeface="Arial"/>
                <a:cs typeface="Arial"/>
              </a:rPr>
              <a:t>version</a:t>
            </a:r>
            <a:r>
              <a:rPr sz="1600" i="1" spc="-20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不停發展。</a:t>
            </a:r>
            <a:r>
              <a:rPr sz="1600" i="1" spc="229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7854" y="5271230"/>
            <a:ext cx="6486525" cy="863057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1750" rIns="0" bIns="0" rtlCol="0">
            <a:spAutoFit/>
          </a:bodyPr>
          <a:lstStyle/>
          <a:p>
            <a:pPr marL="96520" marR="278130">
              <a:lnSpc>
                <a:spcPct val="100000"/>
              </a:lnSpc>
              <a:spcBef>
                <a:spcPts val="250"/>
              </a:spcBef>
            </a:pPr>
            <a:r>
              <a:rPr lang="zh-TW" altLang="en-US" dirty="0">
                <a:latin typeface="+mn-ea"/>
                <a:ea typeface="+mn-ea"/>
              </a:rPr>
              <a:t>時間往往會</a:t>
            </a:r>
            <a:r>
              <a:rPr lang="zh-CN" altLang="en-US" dirty="0">
                <a:latin typeface="+mn-ea"/>
                <a:ea typeface="+mn-ea"/>
              </a:rPr>
              <a:t>令</a:t>
            </a:r>
            <a:r>
              <a:rPr lang="zh-TW" altLang="en-US" dirty="0">
                <a:latin typeface="+mn-ea"/>
                <a:ea typeface="+mn-ea"/>
              </a:rPr>
              <a:t>錯誤</a:t>
            </a:r>
            <a:r>
              <a:rPr lang="zh-CN" altLang="en-US" dirty="0">
                <a:latin typeface="+mn-ea"/>
                <a:ea typeface="+mn-ea"/>
              </a:rPr>
              <a:t>浮現</a:t>
            </a:r>
            <a:r>
              <a:rPr lang="zh-TW" altLang="en-US" dirty="0">
                <a:latin typeface="+mn-ea"/>
                <a:ea typeface="+mn-ea"/>
              </a:rPr>
              <a:t>，無論是通過官方澄清還是社交媒體上其他觀眾的評論。讀者可能需要額外採取步驟檢查其他網站或閱讀社交媒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體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貼文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的評論</a:t>
            </a:r>
            <a:r>
              <a:rPr lang="zh-TW" altLang="en-US" dirty="0">
                <a:latin typeface="+mn-ea"/>
                <a:ea typeface="+mn-ea"/>
              </a:rPr>
              <a:t>來進行驗證。</a:t>
            </a:r>
            <a:endParaRPr sz="1800" dirty="0">
              <a:latin typeface="+mn-ea"/>
              <a:ea typeface="+mn-ea"/>
              <a:cs typeface="Calibri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C7510E5E-9BA4-450C-A602-619E4E2F1907}"/>
              </a:ext>
            </a:extLst>
          </p:cNvPr>
          <p:cNvSpPr txBox="1"/>
          <p:nvPr/>
        </p:nvSpPr>
        <p:spPr>
          <a:xfrm>
            <a:off x="5257038" y="1696973"/>
            <a:ext cx="3797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事實錯誤</a:t>
            </a:r>
            <a:r>
              <a:rPr lang="zh-CN" altLang="en-US" sz="1800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的例子包括：</a:t>
            </a:r>
            <a:endParaRPr sz="1800" dirty="0"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CC6A970A-F429-4E65-BF3B-E5AF9A09C5AD}"/>
              </a:ext>
            </a:extLst>
          </p:cNvPr>
          <p:cNvSpPr txBox="1"/>
          <p:nvPr/>
        </p:nvSpPr>
        <p:spPr>
          <a:xfrm>
            <a:off x="509016" y="1746504"/>
            <a:ext cx="4572000" cy="516808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6854" rIns="0" bIns="0" rtlCol="0">
            <a:spAutoFit/>
          </a:bodyPr>
          <a:lstStyle>
            <a:defPPr>
              <a:defRPr kern="0"/>
            </a:defPPr>
            <a:lvl1pPr marR="84455" algn="r">
              <a:lnSpc>
                <a:spcPct val="100000"/>
              </a:lnSpc>
              <a:spcBef>
                <a:spcPts val="1864"/>
              </a:spcBef>
              <a:defRPr sz="1800"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誤導性內容</a:t>
            </a:r>
            <a:endParaRPr dirty="0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EFC571FE-B7A4-4D02-BBD0-EFACCEC08624}"/>
              </a:ext>
            </a:extLst>
          </p:cNvPr>
          <p:cNvSpPr txBox="1"/>
          <p:nvPr/>
        </p:nvSpPr>
        <p:spPr>
          <a:xfrm>
            <a:off x="509016" y="2624327"/>
            <a:ext cx="3657600" cy="516166"/>
          </a:xfrm>
          <a:prstGeom prst="rect">
            <a:avLst/>
          </a:prstGeom>
          <a:solidFill>
            <a:srgbClr val="009D9C"/>
          </a:solidFill>
        </p:spPr>
        <p:txBody>
          <a:bodyPr vert="horz" wrap="square" lIns="0" tIns="237490" rIns="0" bIns="0" rtlCol="0">
            <a:spAutoFit/>
          </a:bodyPr>
          <a:lstStyle>
            <a:defPPr>
              <a:defRPr kern="0"/>
            </a:defPPr>
            <a:lvl1pPr marL="2570480" algn="r">
              <a:lnSpc>
                <a:spcPct val="100000"/>
              </a:lnSpc>
              <a:spcBef>
                <a:spcPts val="1870"/>
              </a:spcBef>
              <a:defRPr sz="180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事實錯誤</a:t>
            </a:r>
            <a:endParaRPr dirty="0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B208B7A6-CA15-404C-A755-F07E8C087BE1}"/>
              </a:ext>
            </a:extLst>
          </p:cNvPr>
          <p:cNvSpPr txBox="1"/>
          <p:nvPr/>
        </p:nvSpPr>
        <p:spPr>
          <a:xfrm>
            <a:off x="509016" y="3502152"/>
            <a:ext cx="2743200" cy="516166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6854" rIns="0" bIns="0" rtlCol="0">
            <a:spAutoFit/>
          </a:bodyPr>
          <a:lstStyle/>
          <a:p>
            <a:pPr marR="84455" algn="r">
              <a:lnSpc>
                <a:spcPct val="100000"/>
              </a:lnSpc>
              <a:spcBef>
                <a:spcPts val="1864"/>
              </a:spcBef>
            </a:pPr>
            <a:r>
              <a:rPr lang="zh-CN" altLang="en-US" sz="1800" spc="-10" dirty="0">
                <a:solidFill>
                  <a:srgbClr val="FFFFFF"/>
                </a:solidFill>
                <a:latin typeface="Arial MT"/>
                <a:cs typeface="Arial MT"/>
              </a:rPr>
              <a:t>謠言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62AF79B9-F9DE-417F-8B86-249393079B2D}"/>
              </a:ext>
            </a:extLst>
          </p:cNvPr>
          <p:cNvSpPr txBox="1"/>
          <p:nvPr/>
        </p:nvSpPr>
        <p:spPr>
          <a:xfrm>
            <a:off x="509016" y="4379976"/>
            <a:ext cx="1828800" cy="515526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6220" rIns="0" bIns="0" rtlCol="0">
            <a:spAutoFit/>
          </a:bodyPr>
          <a:lstStyle/>
          <a:p>
            <a:pPr marL="546100" algn="r">
              <a:lnSpc>
                <a:spcPct val="100000"/>
              </a:lnSpc>
              <a:spcBef>
                <a:spcPts val="1860"/>
              </a:spcBef>
            </a:pPr>
            <a:r>
              <a:rPr lang="zh-CN" altLang="en-US" sz="1800" dirty="0">
                <a:solidFill>
                  <a:srgbClr val="FFFFFF"/>
                </a:solidFill>
                <a:latin typeface="Arial MT"/>
                <a:cs typeface="Arial MT"/>
              </a:rPr>
              <a:t>虛假新聞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781240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香港不同形式的不實訊息（</a:t>
            </a:r>
            <a:r>
              <a:rPr lang="en-HK" altLang="zh-CN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384" y="731519"/>
            <a:ext cx="11381740" cy="756285"/>
          </a:xfrm>
          <a:custGeom>
            <a:avLst/>
            <a:gdLst/>
            <a:ahLst/>
            <a:cxnLst/>
            <a:rect l="l" t="t" r="r" b="b"/>
            <a:pathLst>
              <a:path w="11381740" h="756285">
                <a:moveTo>
                  <a:pt x="11381232" y="0"/>
                </a:moveTo>
                <a:lnTo>
                  <a:pt x="0" y="0"/>
                </a:lnTo>
                <a:lnTo>
                  <a:pt x="0" y="755903"/>
                </a:lnTo>
                <a:lnTo>
                  <a:pt x="11381232" y="755903"/>
                </a:lnTo>
                <a:lnTo>
                  <a:pt x="11381232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312" y="1053533"/>
            <a:ext cx="10910570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謠言通常在即時通訊應用程序或有時在社交媒體上傳播。許多人認為它們源自中國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內地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57038" y="1696973"/>
            <a:ext cx="6396355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謠言</a:t>
            </a:r>
            <a:r>
              <a:rPr lang="zh-TW" altLang="en-US" sz="1800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的例子包括：</a:t>
            </a:r>
            <a:endParaRPr lang="en-HK" altLang="zh-TW" sz="1800" dirty="0">
              <a:solidFill>
                <a:srgbClr val="2E469C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TW" altLang="en-US" sz="1800" b="1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zh-TW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「短缺」謠言 </a:t>
            </a: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受訪者回憶起的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最新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事件是日本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排放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放射性廢水後，人們購買鹽作為應對措施。其他類似的謠言包括購買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廁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紙和醋用於應對新冠疫情。受訪者發現這些恐懼和健康驅動的謠言往往源於中國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內地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（這些謠言通常是為了吸引點擊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率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而寫的新聞）。</a:t>
            </a:r>
            <a:endParaRPr sz="18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0551" y="4990469"/>
            <a:ext cx="8653145" cy="5276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很多長輩會</a:t>
            </a:r>
            <a:r>
              <a:rPr sz="1600" i="1" spc="-10" dirty="0">
                <a:latin typeface="Arial"/>
                <a:cs typeface="Arial"/>
              </a:rPr>
              <a:t>share</a:t>
            </a:r>
            <a:r>
              <a:rPr sz="1700" spc="-135" dirty="0">
                <a:latin typeface="Microsoft JhengHei"/>
                <a:cs typeface="Microsoft JhengHei"/>
              </a:rPr>
              <a:t>這些新聞，他們會互相傳遞，然後還會加上一句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叫你快點看，好像是很緊張似的。最近會</a:t>
            </a:r>
            <a:r>
              <a:rPr sz="1600" i="1" spc="-10" dirty="0">
                <a:latin typeface="Arial"/>
                <a:cs typeface="Arial"/>
              </a:rPr>
              <a:t>share</a:t>
            </a:r>
            <a:r>
              <a:rPr sz="1700" spc="-120" dirty="0">
                <a:latin typeface="Microsoft JhengHei"/>
                <a:cs typeface="Microsoft JhengHei"/>
              </a:rPr>
              <a:t>搶鹽，早些時候又</a:t>
            </a:r>
            <a:r>
              <a:rPr sz="1600" i="1" spc="-10" dirty="0">
                <a:latin typeface="Arial"/>
                <a:cs typeface="Arial"/>
              </a:rPr>
              <a:t>share</a:t>
            </a:r>
            <a:r>
              <a:rPr sz="1700" spc="-135" dirty="0">
                <a:latin typeface="Microsoft JhengHei"/>
                <a:cs typeface="Microsoft JhengHei"/>
              </a:rPr>
              <a:t>叫你快些去銀行提款，說會倒閉。</a:t>
            </a:r>
            <a:r>
              <a:rPr sz="1600" i="1" spc="30" dirty="0">
                <a:latin typeface="Arial"/>
                <a:cs typeface="Arial"/>
              </a:rPr>
              <a:t>” 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7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52871" y="3916679"/>
            <a:ext cx="6486525" cy="864338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3019" rIns="0" bIns="0" rtlCol="0">
            <a:spAutoFit/>
          </a:bodyPr>
          <a:lstStyle/>
          <a:p>
            <a:pPr marL="95885" marR="501650" algn="just">
              <a:lnSpc>
                <a:spcPct val="100000"/>
              </a:lnSpc>
              <a:spcBef>
                <a:spcPts val="259"/>
              </a:spcBef>
            </a:pP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大多數受訪者對這類新聞不受影響，也沒有太多意願採取行動，但他們發現年長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一些的群體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可能會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受到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這些散播恐懼的謠言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的影響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sz="1800" dirty="0"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1842" y="5698570"/>
            <a:ext cx="754189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回去</a:t>
            </a:r>
            <a:r>
              <a:rPr sz="1600" i="1" spc="-10" dirty="0">
                <a:latin typeface="Arial"/>
                <a:cs typeface="Arial"/>
              </a:rPr>
              <a:t>2019</a:t>
            </a:r>
            <a:r>
              <a:rPr sz="1700" spc="-110" dirty="0">
                <a:latin typeface="Microsoft JhengHei"/>
                <a:cs typeface="Microsoft JhengHei"/>
              </a:rPr>
              <a:t>年敏感時間</a:t>
            </a:r>
            <a:r>
              <a:rPr sz="1600" i="1" spc="-15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就會比較困擾</a:t>
            </a:r>
            <a:r>
              <a:rPr sz="1600" i="1" spc="5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因為你真的分不到</a:t>
            </a:r>
            <a:r>
              <a:rPr sz="1600" i="1" spc="-15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現在就很清晰。</a:t>
            </a:r>
            <a:r>
              <a:rPr sz="1600" i="1" spc="24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A839A34A-A349-4AF1-98E1-5BB3B1A574A3}"/>
              </a:ext>
            </a:extLst>
          </p:cNvPr>
          <p:cNvSpPr txBox="1"/>
          <p:nvPr/>
        </p:nvSpPr>
        <p:spPr>
          <a:xfrm>
            <a:off x="509016" y="1746504"/>
            <a:ext cx="4572000" cy="516808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6854" rIns="0" bIns="0" rtlCol="0">
            <a:spAutoFit/>
          </a:bodyPr>
          <a:lstStyle>
            <a:defPPr>
              <a:defRPr kern="0"/>
            </a:defPPr>
            <a:lvl1pPr marR="84455" algn="r">
              <a:lnSpc>
                <a:spcPct val="100000"/>
              </a:lnSpc>
              <a:spcBef>
                <a:spcPts val="1864"/>
              </a:spcBef>
              <a:defRPr sz="1800"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誤導性內容</a:t>
            </a:r>
            <a:endParaRPr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9AE2A5C2-E924-4DCE-AEC2-0CD4F4DE196F}"/>
              </a:ext>
            </a:extLst>
          </p:cNvPr>
          <p:cNvSpPr txBox="1"/>
          <p:nvPr/>
        </p:nvSpPr>
        <p:spPr>
          <a:xfrm>
            <a:off x="509016" y="2624327"/>
            <a:ext cx="3910584" cy="516166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6854" rIns="0" bIns="0" rtlCol="0">
            <a:spAutoFit/>
          </a:bodyPr>
          <a:lstStyle>
            <a:defPPr>
              <a:defRPr kern="0"/>
            </a:defPPr>
            <a:lvl1pPr marR="84455" algn="r">
              <a:lnSpc>
                <a:spcPct val="100000"/>
              </a:lnSpc>
              <a:spcBef>
                <a:spcPts val="1864"/>
              </a:spcBef>
              <a:defRPr sz="1800"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事實錯誤</a:t>
            </a:r>
            <a:endParaRPr dirty="0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4921E152-34E3-46C3-978A-A6514EB219A8}"/>
              </a:ext>
            </a:extLst>
          </p:cNvPr>
          <p:cNvSpPr txBox="1"/>
          <p:nvPr/>
        </p:nvSpPr>
        <p:spPr>
          <a:xfrm>
            <a:off x="509016" y="3502152"/>
            <a:ext cx="3224784" cy="516808"/>
          </a:xfrm>
          <a:prstGeom prst="rect">
            <a:avLst/>
          </a:prstGeom>
          <a:solidFill>
            <a:srgbClr val="009D9C"/>
          </a:solidFill>
        </p:spPr>
        <p:txBody>
          <a:bodyPr vert="horz" wrap="square" lIns="0" tIns="237490" rIns="0" bIns="0" rtlCol="0">
            <a:spAutoFit/>
          </a:bodyPr>
          <a:lstStyle>
            <a:defPPr>
              <a:defRPr kern="0"/>
            </a:defPPr>
            <a:lvl1pPr marL="2570480" algn="r">
              <a:lnSpc>
                <a:spcPct val="100000"/>
              </a:lnSpc>
              <a:spcBef>
                <a:spcPts val="1870"/>
              </a:spcBef>
              <a:defRPr sz="180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 謠言</a:t>
            </a:r>
            <a:endParaRPr dirty="0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7333EA8C-7E30-460F-A441-16BAF3CB58FC}"/>
              </a:ext>
            </a:extLst>
          </p:cNvPr>
          <p:cNvSpPr txBox="1"/>
          <p:nvPr/>
        </p:nvSpPr>
        <p:spPr>
          <a:xfrm>
            <a:off x="509016" y="4379976"/>
            <a:ext cx="1828800" cy="515526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6220" rIns="0" bIns="0" rtlCol="0">
            <a:spAutoFit/>
          </a:bodyPr>
          <a:lstStyle/>
          <a:p>
            <a:pPr marL="546100" algn="r">
              <a:lnSpc>
                <a:spcPct val="100000"/>
              </a:lnSpc>
              <a:spcBef>
                <a:spcPts val="1860"/>
              </a:spcBef>
            </a:pPr>
            <a:r>
              <a:rPr lang="zh-CN" altLang="en-US" sz="1800" dirty="0">
                <a:solidFill>
                  <a:srgbClr val="FFFFFF"/>
                </a:solidFill>
                <a:latin typeface="Arial MT"/>
                <a:cs typeface="Arial MT"/>
              </a:rPr>
              <a:t>虛假新聞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781240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香港不同形式的不實訊息（</a:t>
            </a:r>
            <a:r>
              <a:rPr lang="en-HK" altLang="zh-CN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</a:t>
            </a: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384" y="731519"/>
            <a:ext cx="11381740" cy="756285"/>
          </a:xfrm>
          <a:custGeom>
            <a:avLst/>
            <a:gdLst/>
            <a:ahLst/>
            <a:cxnLst/>
            <a:rect l="l" t="t" r="r" b="b"/>
            <a:pathLst>
              <a:path w="11381740" h="756285">
                <a:moveTo>
                  <a:pt x="11381232" y="0"/>
                </a:moveTo>
                <a:lnTo>
                  <a:pt x="0" y="0"/>
                </a:lnTo>
                <a:lnTo>
                  <a:pt x="0" y="755903"/>
                </a:lnTo>
                <a:lnTo>
                  <a:pt x="11381232" y="755903"/>
                </a:lnTo>
                <a:lnTo>
                  <a:pt x="11381232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506" y="1088488"/>
            <a:ext cx="11177270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虛假新聞通常在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網上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討論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區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或有時在社交媒體上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出現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。許多人認為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媒介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的可信度是一個重要的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判斷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線索。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57038" y="1696973"/>
            <a:ext cx="623443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虛假新聞</a:t>
            </a:r>
            <a:r>
              <a:rPr lang="zh-TW" altLang="en-US" sz="1800" dirty="0">
                <a:solidFill>
                  <a:srgbClr val="2E469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/>
              </a:rPr>
              <a:t>的例子包括：</a:t>
            </a:r>
            <a:endParaRPr lang="en-HK" altLang="zh-TW" sz="1800" dirty="0">
              <a:solidFill>
                <a:srgbClr val="2E469C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HK" altLang="zh-TW" sz="1800" dirty="0">
              <a:solidFill>
                <a:srgbClr val="2E469C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連登討論區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上的歪曲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貼文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連登討論區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經常被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提及為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虛假新聞來源，讀者們都很清楚，一些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貼文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發布者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會「創造」或「改變」新聞內容以引起討論。</a:t>
            </a:r>
            <a:endParaRPr sz="18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4342" y="4458974"/>
            <a:ext cx="329184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娛樂新聞比較多假新聞。</a:t>
            </a:r>
            <a:r>
              <a:rPr sz="1600" i="1" spc="2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spc="-6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0262" y="3347648"/>
            <a:ext cx="7111365" cy="862416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1115" rIns="0" bIns="0" rtlCol="0">
            <a:spAutoFit/>
          </a:bodyPr>
          <a:lstStyle/>
          <a:p>
            <a:pPr marL="95885" marR="230504">
              <a:lnSpc>
                <a:spcPct val="100000"/>
              </a:lnSpc>
              <a:spcBef>
                <a:spcPts val="245"/>
              </a:spcBef>
            </a:pPr>
            <a:r>
              <a:rPr lang="zh-CN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連登討論區用戶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相信他們足夠</a:t>
            </a:r>
            <a:r>
              <a:rPr lang="zh-CN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機警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，知道該平台並非可靠的新聞來源，他們會閱讀其他新聞文章和評論，判斷帖子是否包含虛假新聞。然而，只有極少數人會透過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Google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進行事實</a:t>
            </a:r>
            <a:r>
              <a:rPr lang="zh-CN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查核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來自行查證</a:t>
            </a:r>
            <a:r>
              <a:rPr lang="zh-CN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新聞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sz="18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91180" y="5036824"/>
            <a:ext cx="8639175" cy="7721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ct val="94200"/>
              </a:lnSpc>
              <a:spcBef>
                <a:spcPts val="210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5" dirty="0">
                <a:latin typeface="Microsoft JhengHei"/>
                <a:cs typeface="Microsoft JhengHei"/>
              </a:rPr>
              <a:t>大陸比較多。可能因為有抖音。例如，前兩日有一條短片，有個女仔被強吻，後來就自己承認玩大了，這個是搞笑。在國內網紅事業比較蓬勃，總之多人</a:t>
            </a:r>
            <a:r>
              <a:rPr sz="1600" i="1" spc="-30" dirty="0">
                <a:latin typeface="Arial"/>
                <a:cs typeface="Arial"/>
              </a:rPr>
              <a:t>follow</a:t>
            </a:r>
            <a:r>
              <a:rPr sz="1700" spc="-100" dirty="0">
                <a:latin typeface="Microsoft JhengHei"/>
                <a:cs typeface="Microsoft JhengHei"/>
              </a:rPr>
              <a:t>，有一定</a:t>
            </a:r>
            <a:r>
              <a:rPr sz="1600" i="1" spc="-10" dirty="0">
                <a:latin typeface="Arial"/>
                <a:cs typeface="Arial"/>
              </a:rPr>
              <a:t>subscribe </a:t>
            </a:r>
            <a:r>
              <a:rPr sz="1700" spc="-100" dirty="0">
                <a:latin typeface="Microsoft JhengHei"/>
                <a:cs typeface="Microsoft JhengHei"/>
              </a:rPr>
              <a:t>數量就可以做</a:t>
            </a:r>
            <a:r>
              <a:rPr sz="1700" spc="-120" dirty="0">
                <a:latin typeface="Microsoft JhengHei"/>
                <a:cs typeface="Microsoft JhengHei"/>
              </a:rPr>
              <a:t>其他東西，例如帶貨、賣廣告。但在香港造假沒有什麼</a:t>
            </a:r>
            <a:r>
              <a:rPr sz="1600" i="1" spc="-10" dirty="0">
                <a:latin typeface="Arial"/>
                <a:cs typeface="Arial"/>
              </a:rPr>
              <a:t>value</a:t>
            </a:r>
            <a:r>
              <a:rPr sz="1700" spc="-110" dirty="0">
                <a:latin typeface="Microsoft JhengHei"/>
                <a:cs typeface="Microsoft JhengHei"/>
              </a:rPr>
              <a:t>。</a:t>
            </a:r>
            <a:r>
              <a:rPr sz="1600" i="1" spc="30" dirty="0">
                <a:latin typeface="Arial"/>
                <a:cs typeface="Arial"/>
              </a:rPr>
              <a:t>” 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6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5F382837-EBF5-46A4-8401-8A68D880DBC8}"/>
              </a:ext>
            </a:extLst>
          </p:cNvPr>
          <p:cNvSpPr txBox="1"/>
          <p:nvPr/>
        </p:nvSpPr>
        <p:spPr>
          <a:xfrm>
            <a:off x="509016" y="1881003"/>
            <a:ext cx="4572000" cy="516808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6854" rIns="0" bIns="0" rtlCol="0">
            <a:spAutoFit/>
          </a:bodyPr>
          <a:lstStyle>
            <a:defPPr>
              <a:defRPr kern="0"/>
            </a:defPPr>
            <a:lvl1pPr marR="84455" algn="r">
              <a:lnSpc>
                <a:spcPct val="100000"/>
              </a:lnSpc>
              <a:spcBef>
                <a:spcPts val="1864"/>
              </a:spcBef>
              <a:defRPr sz="1800"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誤導性內容</a:t>
            </a:r>
            <a:endParaRPr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34C42412-9016-4A51-BD7C-B79858070114}"/>
              </a:ext>
            </a:extLst>
          </p:cNvPr>
          <p:cNvSpPr txBox="1"/>
          <p:nvPr/>
        </p:nvSpPr>
        <p:spPr>
          <a:xfrm>
            <a:off x="509016" y="2624327"/>
            <a:ext cx="3910584" cy="516166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6854" rIns="0" bIns="0" rtlCol="0">
            <a:spAutoFit/>
          </a:bodyPr>
          <a:lstStyle>
            <a:defPPr>
              <a:defRPr kern="0"/>
            </a:defPPr>
            <a:lvl1pPr marR="84455" algn="r">
              <a:lnSpc>
                <a:spcPct val="100000"/>
              </a:lnSpc>
              <a:spcBef>
                <a:spcPts val="1864"/>
              </a:spcBef>
              <a:defRPr sz="1800"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事實錯誤</a:t>
            </a:r>
            <a:endParaRPr dirty="0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FDF48FC9-390B-4DD8-89AD-1BC445576A7B}"/>
              </a:ext>
            </a:extLst>
          </p:cNvPr>
          <p:cNvSpPr txBox="1"/>
          <p:nvPr/>
        </p:nvSpPr>
        <p:spPr>
          <a:xfrm>
            <a:off x="509016" y="3502152"/>
            <a:ext cx="3148584" cy="516808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236854" rIns="0" bIns="0" rtlCol="0">
            <a:spAutoFit/>
          </a:bodyPr>
          <a:lstStyle>
            <a:defPPr>
              <a:defRPr kern="0"/>
            </a:defPPr>
            <a:lvl1pPr marR="84455" algn="r">
              <a:lnSpc>
                <a:spcPct val="100000"/>
              </a:lnSpc>
              <a:spcBef>
                <a:spcPts val="1864"/>
              </a:spcBef>
              <a:defRPr sz="1800" spc="-10">
                <a:solidFill>
                  <a:srgbClr val="FFFFFF"/>
                </a:solidFill>
                <a:latin typeface="Arial MT"/>
                <a:cs typeface="Arial MT"/>
              </a:defRPr>
            </a:lvl1pPr>
          </a:lstStyle>
          <a:p>
            <a:r>
              <a:rPr lang="zh-CN" altLang="en-US" dirty="0"/>
              <a:t> 謠言</a:t>
            </a:r>
            <a:endParaRPr dirty="0"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AAE0D7EC-2257-4639-AD55-2CE581822D88}"/>
              </a:ext>
            </a:extLst>
          </p:cNvPr>
          <p:cNvSpPr txBox="1"/>
          <p:nvPr/>
        </p:nvSpPr>
        <p:spPr>
          <a:xfrm>
            <a:off x="509016" y="4379976"/>
            <a:ext cx="1828800" cy="515526"/>
          </a:xfrm>
          <a:prstGeom prst="rect">
            <a:avLst/>
          </a:prstGeom>
          <a:solidFill>
            <a:srgbClr val="009D9C"/>
          </a:solidFill>
        </p:spPr>
        <p:txBody>
          <a:bodyPr vert="horz" wrap="square" lIns="0" tIns="236220" rIns="0" bIns="0" rtlCol="0">
            <a:spAutoFit/>
          </a:bodyPr>
          <a:lstStyle/>
          <a:p>
            <a:pPr marL="546100" algn="r">
              <a:lnSpc>
                <a:spcPct val="100000"/>
              </a:lnSpc>
              <a:spcBef>
                <a:spcPts val="1860"/>
              </a:spcBef>
            </a:pPr>
            <a:r>
              <a:rPr lang="zh-CN" altLang="en-US" sz="1800" dirty="0">
                <a:solidFill>
                  <a:srgbClr val="FFFFFF"/>
                </a:solidFill>
                <a:latin typeface="Arial MT"/>
                <a:cs typeface="Arial MT"/>
              </a:rPr>
              <a:t>虛假新聞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359" y="0"/>
              <a:ext cx="816864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85688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248780" y="2398852"/>
            <a:ext cx="3954779" cy="755913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1215"/>
              </a:spcBef>
            </a:pPr>
            <a:r>
              <a:rPr lang="zh-CN" altLang="en-US" sz="4800" b="1" spc="-10" dirty="0">
                <a:solidFill>
                  <a:srgbClr val="FFFFFF"/>
                </a:solidFill>
                <a:latin typeface="Arial Black"/>
                <a:cs typeface="Arial Black"/>
              </a:rPr>
              <a:t>執行摘要</a:t>
            </a:r>
            <a:endParaRPr sz="4800" b="1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834765" cy="3763645"/>
          </a:xfrm>
          <a:custGeom>
            <a:avLst/>
            <a:gdLst/>
            <a:ahLst/>
            <a:cxnLst/>
            <a:rect l="l" t="t" r="r" b="b"/>
            <a:pathLst>
              <a:path w="3834765" h="3763645">
                <a:moveTo>
                  <a:pt x="2739390" y="0"/>
                </a:moveTo>
                <a:lnTo>
                  <a:pt x="1982089" y="0"/>
                </a:lnTo>
                <a:lnTo>
                  <a:pt x="0" y="1945005"/>
                </a:lnTo>
                <a:lnTo>
                  <a:pt x="0" y="2688209"/>
                </a:lnTo>
                <a:lnTo>
                  <a:pt x="2739390" y="0"/>
                </a:lnTo>
                <a:close/>
              </a:path>
              <a:path w="3834765" h="3763645">
                <a:moveTo>
                  <a:pt x="3834765" y="0"/>
                </a:moveTo>
                <a:lnTo>
                  <a:pt x="3077464" y="0"/>
                </a:lnTo>
                <a:lnTo>
                  <a:pt x="0" y="3019933"/>
                </a:lnTo>
                <a:lnTo>
                  <a:pt x="0" y="3763137"/>
                </a:lnTo>
                <a:lnTo>
                  <a:pt x="3834765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491045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應對不實訊息的行為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384" y="731519"/>
            <a:ext cx="11381740" cy="756285"/>
          </a:xfrm>
          <a:custGeom>
            <a:avLst/>
            <a:gdLst/>
            <a:ahLst/>
            <a:cxnLst/>
            <a:rect l="l" t="t" r="r" b="b"/>
            <a:pathLst>
              <a:path w="11381740" h="756285">
                <a:moveTo>
                  <a:pt x="11381232" y="0"/>
                </a:moveTo>
                <a:lnTo>
                  <a:pt x="0" y="0"/>
                </a:lnTo>
                <a:lnTo>
                  <a:pt x="0" y="755903"/>
                </a:lnTo>
                <a:lnTo>
                  <a:pt x="11381232" y="755903"/>
                </a:lnTo>
                <a:lnTo>
                  <a:pt x="11381232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5497" y="940841"/>
            <a:ext cx="1108646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大多數受訪者不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想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採取更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正式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的行動來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應對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不實訊息問題。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停止觀看或閱讀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是最常見的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應對行為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。 </a:t>
            </a:r>
            <a:endParaRPr lang="en-HK" altLang="zh-TW" sz="24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920" y="2646121"/>
            <a:ext cx="35038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受訪者不太相信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投訴能帶來影響，因為新聞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媒體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各自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動機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和偏見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，而社交媒體上的信息來源很難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分辨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sz="1800" dirty="0"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920" y="2180308"/>
            <a:ext cx="3412440" cy="393056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114935" rIns="0" bIns="0" rtlCol="0">
            <a:spAutoFit/>
          </a:bodyPr>
          <a:lstStyle/>
          <a:p>
            <a:pPr marL="1051560">
              <a:lnSpc>
                <a:spcPct val="100000"/>
              </a:lnSpc>
              <a:spcBef>
                <a:spcPts val="905"/>
              </a:spcBef>
            </a:pPr>
            <a:r>
              <a:rPr lang="zh-CN" altLang="en-US" spc="-10" dirty="0">
                <a:solidFill>
                  <a:srgbClr val="FFFFFF"/>
                </a:solidFill>
                <a:latin typeface="Arial MT"/>
                <a:cs typeface="Arial MT"/>
              </a:rPr>
              <a:t>影響小</a:t>
            </a:r>
            <a:endParaRPr lang="en-HK" sz="18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8307" y="2180308"/>
            <a:ext cx="3335020" cy="393056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1149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05"/>
              </a:spcBef>
            </a:pPr>
            <a:r>
              <a:rPr lang="zh-CN" altLang="en-US" sz="1800" spc="-20" dirty="0">
                <a:solidFill>
                  <a:srgbClr val="FFFFFF"/>
                </a:solidFill>
                <a:latin typeface="Arial MT"/>
                <a:cs typeface="Arial MT"/>
              </a:rPr>
              <a:t>風險高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0052" y="2646121"/>
            <a:ext cx="3343275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受訪者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對於對親政府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的新聞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媒體進行公開或官方投訴的後果存在強烈的擔憂。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他們認為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政治緊張局勢和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國家安全法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實行阻礙民眾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進行自由表達。</a:t>
            </a:r>
            <a:endParaRPr sz="1800" dirty="0"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0218" y="2161225"/>
            <a:ext cx="3331845" cy="393056"/>
          </a:xfrm>
          <a:prstGeom prst="rect">
            <a:avLst/>
          </a:prstGeom>
          <a:solidFill>
            <a:srgbClr val="2E469C"/>
          </a:solidFill>
        </p:spPr>
        <p:txBody>
          <a:bodyPr vert="horz" wrap="square" lIns="0" tIns="114935" rIns="0" bIns="0" rtlCol="0">
            <a:spAutoFit/>
          </a:bodyPr>
          <a:lstStyle/>
          <a:p>
            <a:pPr marL="1083945">
              <a:lnSpc>
                <a:spcPct val="100000"/>
              </a:lnSpc>
              <a:spcBef>
                <a:spcPts val="905"/>
              </a:spcBef>
            </a:pPr>
            <a:r>
              <a:rPr lang="zh-CN" altLang="en-US" sz="1800" spc="-10" dirty="0">
                <a:solidFill>
                  <a:srgbClr val="FFFFFF"/>
                </a:solidFill>
                <a:latin typeface="Arial MT"/>
                <a:cs typeface="Arial MT"/>
              </a:rPr>
              <a:t>沒有途徑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9611" y="5366290"/>
            <a:ext cx="9479280" cy="587981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少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數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人提到，由於不實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訊息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，他們會完全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避開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特定的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媒介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，尤其是那些「挑戰他們的智商」或「導致實際損害」的。</a:t>
            </a:r>
            <a:endParaRPr sz="1800" dirty="0">
              <a:latin typeface="新細明體" panose="02020500000000000000" pitchFamily="18" charset="-120"/>
              <a:ea typeface="新細明體" panose="02020500000000000000" pitchFamily="18" charset="-120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43493" y="4367784"/>
            <a:ext cx="9312275" cy="945515"/>
            <a:chOff x="1545208" y="4636008"/>
            <a:chExt cx="9312275" cy="945515"/>
          </a:xfrm>
        </p:grpSpPr>
        <p:sp>
          <p:nvSpPr>
            <p:cNvPr id="12" name="object 12"/>
            <p:cNvSpPr/>
            <p:nvPr/>
          </p:nvSpPr>
          <p:spPr>
            <a:xfrm>
              <a:off x="1548383" y="5120640"/>
              <a:ext cx="9305925" cy="457200"/>
            </a:xfrm>
            <a:custGeom>
              <a:avLst/>
              <a:gdLst/>
              <a:ahLst/>
              <a:cxnLst/>
              <a:rect l="l" t="t" r="r" b="b"/>
              <a:pathLst>
                <a:path w="9305925" h="457200">
                  <a:moveTo>
                    <a:pt x="9305544" y="0"/>
                  </a:moveTo>
                  <a:lnTo>
                    <a:pt x="9303605" y="72249"/>
                  </a:lnTo>
                  <a:lnTo>
                    <a:pt x="9298204" y="135002"/>
                  </a:lnTo>
                  <a:lnTo>
                    <a:pt x="9289962" y="184489"/>
                  </a:lnTo>
                  <a:lnTo>
                    <a:pt x="9267444" y="228600"/>
                  </a:lnTo>
                  <a:lnTo>
                    <a:pt x="4690871" y="228600"/>
                  </a:lnTo>
                  <a:lnTo>
                    <a:pt x="4678814" y="240255"/>
                  </a:lnTo>
                  <a:lnTo>
                    <a:pt x="4668353" y="272710"/>
                  </a:lnTo>
                  <a:lnTo>
                    <a:pt x="4660111" y="322197"/>
                  </a:lnTo>
                  <a:lnTo>
                    <a:pt x="4654710" y="384950"/>
                  </a:lnTo>
                  <a:lnTo>
                    <a:pt x="4652771" y="457200"/>
                  </a:lnTo>
                  <a:lnTo>
                    <a:pt x="4650833" y="384950"/>
                  </a:lnTo>
                  <a:lnTo>
                    <a:pt x="4645432" y="322197"/>
                  </a:lnTo>
                  <a:lnTo>
                    <a:pt x="4637190" y="272710"/>
                  </a:lnTo>
                  <a:lnTo>
                    <a:pt x="4626729" y="240255"/>
                  </a:lnTo>
                  <a:lnTo>
                    <a:pt x="4614671" y="228600"/>
                  </a:lnTo>
                  <a:lnTo>
                    <a:pt x="38100" y="228600"/>
                  </a:lnTo>
                  <a:lnTo>
                    <a:pt x="26042" y="216944"/>
                  </a:lnTo>
                  <a:lnTo>
                    <a:pt x="15581" y="184489"/>
                  </a:lnTo>
                  <a:lnTo>
                    <a:pt x="7339" y="135002"/>
                  </a:lnTo>
                  <a:lnTo>
                    <a:pt x="1938" y="72249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2E4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48911" y="4636008"/>
              <a:ext cx="3718560" cy="582295"/>
            </a:xfrm>
            <a:custGeom>
              <a:avLst/>
              <a:gdLst/>
              <a:ahLst/>
              <a:cxnLst/>
              <a:rect l="l" t="t" r="r" b="b"/>
              <a:pathLst>
                <a:path w="3718559" h="582295">
                  <a:moveTo>
                    <a:pt x="3718560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3718560" y="582168"/>
                  </a:lnTo>
                  <a:lnTo>
                    <a:pt x="3718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996873" y="2646121"/>
            <a:ext cx="3680523" cy="1608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126364">
              <a:lnSpc>
                <a:spcPct val="100000"/>
              </a:lnSpc>
              <a:spcBef>
                <a:spcPts val="100"/>
              </a:spcBef>
            </a:pP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年輕的受訪者似乎對於提出官方投訴的渠道缺乏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妥善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的理解。</a:t>
            </a:r>
            <a:endParaRPr lang="en-HK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14325" marR="126364">
              <a:lnSpc>
                <a:spcPct val="100000"/>
              </a:lnSpc>
              <a:spcBef>
                <a:spcPts val="100"/>
              </a:spcBef>
            </a:pPr>
            <a:endParaRPr lang="en-HK" sz="1600" i="1" spc="-25" dirty="0">
              <a:latin typeface="Arial"/>
              <a:cs typeface="Arial"/>
            </a:endParaRPr>
          </a:p>
          <a:p>
            <a:pPr marL="314325" marR="126364">
              <a:lnSpc>
                <a:spcPct val="100000"/>
              </a:lnSpc>
              <a:spcBef>
                <a:spcPts val="100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20" dirty="0">
                <a:latin typeface="Microsoft JhengHei"/>
                <a:cs typeface="Microsoft JhengHei"/>
              </a:rPr>
              <a:t>投訴是浪費氣力。它們調查很長時間，</a:t>
            </a:r>
            <a:r>
              <a:rPr sz="1700" spc="-114" dirty="0">
                <a:latin typeface="Microsoft JhengHei"/>
                <a:cs typeface="Microsoft JhengHei"/>
              </a:rPr>
              <a:t>當調查完畢，事情都已完結。</a:t>
            </a:r>
            <a:r>
              <a:rPr sz="1600" i="1" spc="2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78313" y="4288396"/>
            <a:ext cx="355981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25" dirty="0">
                <a:latin typeface="Microsoft JhengHei"/>
                <a:cs typeface="Microsoft JhengHei"/>
              </a:rPr>
              <a:t>我們只是升斗市民，網上說這些會被說</a:t>
            </a:r>
            <a:endParaRPr sz="1700" dirty="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9460" y="4562536"/>
            <a:ext cx="342900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120" dirty="0">
                <a:latin typeface="Microsoft JhengHei"/>
                <a:cs typeface="Microsoft JhengHei"/>
              </a:rPr>
              <a:t>成有陰謀，要很小心說話。</a:t>
            </a:r>
            <a:r>
              <a:rPr sz="1600" i="1" spc="22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4367784"/>
            <a:ext cx="3566160" cy="478597"/>
          </a:xfrm>
          <a:custGeom>
            <a:avLst/>
            <a:gdLst/>
            <a:ahLst/>
            <a:cxnLst/>
            <a:rect l="l" t="t" r="r" b="b"/>
            <a:pathLst>
              <a:path w="3566160" h="829310">
                <a:moveTo>
                  <a:pt x="3566160" y="0"/>
                </a:moveTo>
                <a:lnTo>
                  <a:pt x="0" y="0"/>
                </a:lnTo>
                <a:lnTo>
                  <a:pt x="0" y="829056"/>
                </a:lnTo>
                <a:lnTo>
                  <a:pt x="3566160" y="829056"/>
                </a:lnTo>
                <a:lnTo>
                  <a:pt x="3566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4519" y="4010279"/>
            <a:ext cx="3416300" cy="7721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ct val="94200"/>
              </a:lnSpc>
              <a:spcBef>
                <a:spcPts val="210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50" dirty="0">
                <a:latin typeface="Microsoft JhengHei"/>
                <a:cs typeface="Microsoft JhengHei"/>
              </a:rPr>
              <a:t>你投訴了也不會</a:t>
            </a:r>
            <a:r>
              <a:rPr sz="1600" i="1" spc="-20" dirty="0">
                <a:latin typeface="Arial"/>
                <a:cs typeface="Arial"/>
              </a:rPr>
              <a:t>ensure</a:t>
            </a:r>
            <a:r>
              <a:rPr sz="1700" spc="-114" dirty="0">
                <a:latin typeface="Microsoft JhengHei"/>
                <a:cs typeface="Microsoft JhengHei"/>
              </a:rPr>
              <a:t>到他會改善，</a:t>
            </a:r>
            <a:r>
              <a:rPr sz="1700" spc="-125" dirty="0">
                <a:latin typeface="Microsoft JhengHei"/>
                <a:cs typeface="Microsoft JhengHei"/>
              </a:rPr>
              <a:t>純粹轉看其他東西更好，不用花自己</a:t>
            </a:r>
            <a:r>
              <a:rPr sz="1700" spc="-110" dirty="0">
                <a:latin typeface="Microsoft JhengHei"/>
                <a:cs typeface="Microsoft JhengHei"/>
              </a:rPr>
              <a:t>時間。</a:t>
            </a:r>
            <a:r>
              <a:rPr sz="1600" i="1" spc="2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2DFEA3-4CDB-4AC7-8A79-4D028B00F0B4}"/>
              </a:ext>
            </a:extLst>
          </p:cNvPr>
          <p:cNvSpPr/>
          <p:nvPr/>
        </p:nvSpPr>
        <p:spPr>
          <a:xfrm>
            <a:off x="493254" y="1784068"/>
            <a:ext cx="5044971" cy="411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TW" altLang="en-US" sz="1800" dirty="0">
                <a:latin typeface="Calibri"/>
                <a:cs typeface="Calibri"/>
              </a:rPr>
              <a:t>不想採取更正式的行動來應對不實訊息的原因：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3834765" cy="3763645"/>
          </a:xfrm>
          <a:custGeom>
            <a:avLst/>
            <a:gdLst/>
            <a:ahLst/>
            <a:cxnLst/>
            <a:rect l="l" t="t" r="r" b="b"/>
            <a:pathLst>
              <a:path w="3834765" h="3763645">
                <a:moveTo>
                  <a:pt x="2739390" y="0"/>
                </a:moveTo>
                <a:lnTo>
                  <a:pt x="1982089" y="0"/>
                </a:lnTo>
                <a:lnTo>
                  <a:pt x="0" y="1945005"/>
                </a:lnTo>
                <a:lnTo>
                  <a:pt x="0" y="2688209"/>
                </a:lnTo>
                <a:lnTo>
                  <a:pt x="2739390" y="0"/>
                </a:lnTo>
                <a:close/>
              </a:path>
              <a:path w="3834765" h="3763645">
                <a:moveTo>
                  <a:pt x="3834765" y="0"/>
                </a:moveTo>
                <a:lnTo>
                  <a:pt x="3077464" y="0"/>
                </a:lnTo>
                <a:lnTo>
                  <a:pt x="0" y="3019933"/>
                </a:lnTo>
                <a:lnTo>
                  <a:pt x="0" y="3763137"/>
                </a:lnTo>
                <a:lnTo>
                  <a:pt x="3834765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8A48E209-6E8D-4402-9358-1CF81C500CCF}"/>
              </a:ext>
            </a:extLst>
          </p:cNvPr>
          <p:cNvSpPr txBox="1"/>
          <p:nvPr/>
        </p:nvSpPr>
        <p:spPr>
          <a:xfrm>
            <a:off x="6248780" y="303987"/>
            <a:ext cx="4599940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zh-CN" altLang="en-US" sz="4800" spc="-10" dirty="0">
                <a:solidFill>
                  <a:srgbClr val="FFFFFF"/>
                </a:solidFill>
                <a:latin typeface="Arial Black"/>
                <a:cs typeface="Arial Black"/>
              </a:rPr>
              <a:t>詳細結果</a:t>
            </a:r>
            <a:endParaRPr lang="zh-CN" altLang="en-US" sz="4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3200" dirty="0">
              <a:latin typeface="Arial Black"/>
              <a:cs typeface="Arial Black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07D869-1513-4BC8-9B52-8E8C30335D9A}"/>
              </a:ext>
            </a:extLst>
          </p:cNvPr>
          <p:cNvSpPr/>
          <p:nvPr/>
        </p:nvSpPr>
        <p:spPr>
          <a:xfrm>
            <a:off x="6248780" y="2514600"/>
            <a:ext cx="6096000" cy="2180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1215"/>
              </a:spcBef>
            </a:pPr>
            <a:r>
              <a:rPr lang="zh-TW" altLang="en-US" sz="4800" b="1" dirty="0">
                <a:solidFill>
                  <a:schemeClr val="bg1"/>
                </a:solidFill>
              </a:rPr>
              <a:t>第</a:t>
            </a:r>
            <a:r>
              <a:rPr lang="zh-CN" altLang="en-US" sz="4800" b="1" dirty="0">
                <a:solidFill>
                  <a:schemeClr val="bg1"/>
                </a:solidFill>
              </a:rPr>
              <a:t>四</a:t>
            </a:r>
            <a:r>
              <a:rPr lang="zh-TW" altLang="en-US" sz="4800" b="1" dirty="0">
                <a:solidFill>
                  <a:schemeClr val="bg1"/>
                </a:solidFill>
              </a:rPr>
              <a:t>部分：</a:t>
            </a:r>
            <a:endParaRPr lang="en-HK" altLang="zh-TW" sz="4800" b="1" dirty="0">
              <a:solidFill>
                <a:schemeClr val="bg1"/>
              </a:solidFill>
            </a:endParaRPr>
          </a:p>
          <a:p>
            <a:pPr marL="12700" marR="5080">
              <a:lnSpc>
                <a:spcPts val="4610"/>
              </a:lnSpc>
              <a:spcBef>
                <a:spcPts val="1215"/>
              </a:spcBef>
            </a:pPr>
            <a:r>
              <a:rPr lang="zh-TW" altLang="en-US" sz="4800" b="1" dirty="0">
                <a:solidFill>
                  <a:schemeClr val="bg1"/>
                </a:solidFill>
              </a:rPr>
              <a:t>對</a:t>
            </a:r>
            <a:r>
              <a:rPr lang="zh-CN" altLang="en-US" sz="4800" b="1" dirty="0">
                <a:solidFill>
                  <a:schemeClr val="bg1"/>
                </a:solidFill>
              </a:rPr>
              <a:t>新聞科技趨勢</a:t>
            </a:r>
            <a:endParaRPr lang="en-HK" altLang="zh-CN" sz="4800" b="1" dirty="0">
              <a:solidFill>
                <a:schemeClr val="bg1"/>
              </a:solidFill>
            </a:endParaRPr>
          </a:p>
          <a:p>
            <a:pPr marL="12700" marR="5080">
              <a:lnSpc>
                <a:spcPts val="4610"/>
              </a:lnSpc>
              <a:spcBef>
                <a:spcPts val="1215"/>
              </a:spcBef>
            </a:pPr>
            <a:r>
              <a:rPr lang="zh-CN" altLang="en-US" sz="4800" b="1" dirty="0">
                <a:solidFill>
                  <a:schemeClr val="bg1"/>
                </a:solidFill>
              </a:rPr>
              <a:t>的反應</a:t>
            </a:r>
            <a:endParaRPr lang="zh-TW" altLang="en-US" sz="48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279019"/>
            <a:ext cx="454850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+mj-lt"/>
                <a:ea typeface="新細明體" panose="02020500000000000000" pitchFamily="18" charset="-120"/>
              </a:rPr>
              <a:t>對新聞科技的認識</a:t>
            </a:r>
            <a:endParaRPr spc="-2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665" y="1126082"/>
            <a:ext cx="10544810" cy="1279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大多數受訪者對人工智能技術對新聞報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道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媒體行業的影響關注不多。</a:t>
            </a:r>
          </a:p>
          <a:p>
            <a:pPr marL="31750" marR="3997325">
              <a:lnSpc>
                <a:spcPct val="100000"/>
              </a:lnSpc>
              <a:spcBef>
                <a:spcPts val="1055"/>
              </a:spcBef>
            </a:pP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大多數人對新聞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業科技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對新聞報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道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和行業的影響並不能提出太多具體的觀點，因為他們關注的是新聞報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道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的內容和速度，而較少關注新聞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製作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的各個步驟。</a:t>
            </a:r>
            <a:endParaRPr sz="1800" dirty="0"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514" y="2919425"/>
            <a:ext cx="661035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在人們的腦海中，與新聞科技相關的常見議題通常涉及人工智能的整合。大多數人對此的聯想與</a:t>
            </a:r>
            <a:r>
              <a:rPr lang="zh-TW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更快速的新聞報</a:t>
            </a:r>
            <a:r>
              <a:rPr lang="zh-CN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道</a:t>
            </a:r>
            <a:r>
              <a:rPr lang="zh-TW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</a:t>
            </a:r>
            <a:r>
              <a:rPr lang="zh-CN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傳播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相關。</a:t>
            </a:r>
            <a:endParaRPr lang="en-HK" altLang="zh-TW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TW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一些例子包括人工智能新聞主播、快速翻譯、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影片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或字幕生成、數據提取、視覺沉浸和由算法提供的社交媒體新聞動態。</a:t>
            </a:r>
            <a:endParaRPr lang="en-HK" altLang="zh-TW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TW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只有</a:t>
            </a:r>
            <a:r>
              <a:rPr lang="zh-TW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極少數人</a:t>
            </a:r>
            <a:r>
              <a:rPr lang="zh-CN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記得</a:t>
            </a:r>
            <a:r>
              <a:rPr lang="zh-TW" altLang="en-US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香港電台的人工智能新聞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主播。許多人認為這在西方、日本甚至中國可能更加普遍。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48498" y="2971483"/>
            <a:ext cx="4040504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4" dirty="0">
                <a:latin typeface="Microsoft JhengHei"/>
                <a:cs typeface="Microsoft JhengHei"/>
              </a:rPr>
              <a:t>富途牛牛是用</a:t>
            </a:r>
            <a:r>
              <a:rPr sz="1600" i="1" dirty="0">
                <a:latin typeface="Arial"/>
                <a:cs typeface="Arial"/>
              </a:rPr>
              <a:t>AI</a:t>
            </a:r>
            <a:r>
              <a:rPr sz="1700" spc="-70" dirty="0">
                <a:latin typeface="Microsoft JhengHei"/>
                <a:cs typeface="Microsoft JhengHei"/>
              </a:rPr>
              <a:t>即刻 </a:t>
            </a:r>
            <a:r>
              <a:rPr sz="1600" i="1" spc="-10" dirty="0">
                <a:latin typeface="Arial"/>
                <a:cs typeface="Arial"/>
              </a:rPr>
              <a:t>plot</a:t>
            </a:r>
            <a:r>
              <a:rPr sz="1700" spc="-114" dirty="0">
                <a:latin typeface="Microsoft JhengHei"/>
                <a:cs typeface="Microsoft JhengHei"/>
              </a:rPr>
              <a:t>業績出來</a:t>
            </a:r>
            <a:r>
              <a:rPr sz="1600" i="1" spc="15" dirty="0">
                <a:latin typeface="Arial"/>
                <a:cs typeface="Arial"/>
              </a:rPr>
              <a:t>, </a:t>
            </a:r>
            <a:r>
              <a:rPr sz="1700" spc="-100" dirty="0">
                <a:latin typeface="Microsoft JhengHei"/>
                <a:cs typeface="Microsoft JhengHei"/>
              </a:rPr>
              <a:t>那是有用</a:t>
            </a:r>
            <a:endParaRPr sz="1700">
              <a:latin typeface="Microsoft JhengHei"/>
              <a:cs typeface="Microsoft JhengHei"/>
            </a:endParaRPr>
          </a:p>
          <a:p>
            <a:pPr marL="12700">
              <a:lnSpc>
                <a:spcPts val="1980"/>
              </a:lnSpc>
              <a:tabLst>
                <a:tab pos="658495" algn="l"/>
              </a:tabLst>
            </a:pPr>
            <a:r>
              <a:rPr sz="1700" spc="-110" dirty="0">
                <a:latin typeface="Microsoft JhengHei"/>
                <a:cs typeface="Microsoft JhengHei"/>
              </a:rPr>
              <a:t>的。</a:t>
            </a:r>
            <a:r>
              <a:rPr sz="1600" i="1" spc="-50" dirty="0">
                <a:latin typeface="Arial"/>
                <a:cs typeface="Arial"/>
              </a:rPr>
              <a:t>”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1371" y="3972818"/>
            <a:ext cx="4110354" cy="7715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just">
              <a:lnSpc>
                <a:spcPts val="1920"/>
              </a:lnSpc>
              <a:spcBef>
                <a:spcPts val="254"/>
              </a:spcBef>
            </a:pPr>
            <a:r>
              <a:rPr sz="1600" i="1" spc="-10" dirty="0">
                <a:latin typeface="Arial"/>
                <a:cs typeface="Arial"/>
              </a:rPr>
              <a:t>“Facebook</a:t>
            </a:r>
            <a:r>
              <a:rPr sz="1700" spc="-110" dirty="0">
                <a:latin typeface="Microsoft JhengHei"/>
                <a:cs typeface="Microsoft JhengHei"/>
              </a:rPr>
              <a:t>上，你多去</a:t>
            </a:r>
            <a:r>
              <a:rPr sz="1600" i="1" spc="-10" dirty="0">
                <a:latin typeface="Arial"/>
                <a:cs typeface="Arial"/>
              </a:rPr>
              <a:t>like</a:t>
            </a:r>
            <a:r>
              <a:rPr sz="1700" spc="-125" dirty="0">
                <a:latin typeface="Microsoft JhengHei"/>
                <a:cs typeface="Microsoft JhengHei"/>
              </a:rPr>
              <a:t>或是看的內容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80" dirty="0">
                <a:latin typeface="Microsoft JhengHei"/>
                <a:cs typeface="Microsoft JhengHei"/>
              </a:rPr>
              <a:t>它就</a:t>
            </a:r>
            <a:r>
              <a:rPr sz="1700" spc="-110" dirty="0">
                <a:latin typeface="Microsoft JhengHei"/>
                <a:cs typeface="Microsoft JhengHei"/>
              </a:rPr>
              <a:t>會不停</a:t>
            </a:r>
            <a:r>
              <a:rPr sz="1600" i="1" dirty="0">
                <a:latin typeface="Arial"/>
                <a:cs typeface="Arial"/>
              </a:rPr>
              <a:t>pop </a:t>
            </a:r>
            <a:r>
              <a:rPr sz="1600" i="1" spc="-10" dirty="0">
                <a:latin typeface="Arial"/>
                <a:cs typeface="Arial"/>
              </a:rPr>
              <a:t>up</a:t>
            </a:r>
            <a:r>
              <a:rPr sz="1700" spc="-114" dirty="0">
                <a:latin typeface="Microsoft JhengHei"/>
                <a:cs typeface="Microsoft JhengHei"/>
              </a:rPr>
              <a:t>給你，沒辦法，因為大數據就是這樣。這是</a:t>
            </a:r>
            <a:r>
              <a:rPr sz="1600" i="1" dirty="0">
                <a:latin typeface="Arial"/>
                <a:cs typeface="Arial"/>
              </a:rPr>
              <a:t>for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business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use</a:t>
            </a:r>
            <a:r>
              <a:rPr sz="1700" spc="-114" dirty="0">
                <a:latin typeface="Microsoft JhengHei"/>
                <a:cs typeface="Microsoft JhengHei"/>
              </a:rPr>
              <a:t>。</a:t>
            </a:r>
            <a:r>
              <a:rPr sz="1600" i="1" spc="150" dirty="0">
                <a:latin typeface="Arial"/>
                <a:cs typeface="Arial"/>
              </a:rPr>
              <a:t>” 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279019"/>
            <a:ext cx="471551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對新聞科技的接受程度</a:t>
            </a:r>
            <a:endParaRPr spc="-2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6091" y="2692391"/>
            <a:ext cx="655891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CN" altLang="en-US" sz="1600" b="1" spc="-25" dirty="0">
                <a:solidFill>
                  <a:srgbClr val="009D9C"/>
                </a:solidFill>
                <a:latin typeface="Arial MT"/>
                <a:cs typeface="Arial MT"/>
              </a:rPr>
              <a:t>年長的受訪者更歡迎人工智能技術在新聞領域中的應用</a:t>
            </a:r>
            <a:r>
              <a:rPr lang="zh-CN" altLang="en-US" sz="1600" spc="-25" dirty="0">
                <a:solidFill>
                  <a:srgbClr val="009D9C"/>
                </a:solidFill>
                <a:latin typeface="Arial MT"/>
                <a:cs typeface="Arial MT"/>
              </a:rPr>
              <a:t>，因為可以幫助他們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019" y="3191112"/>
            <a:ext cx="6051550" cy="10368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擴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展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對來自世界各地的新聞的接觸程度</a:t>
            </a:r>
            <a:endParaRPr lang="en-HK" altLang="zh-TW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提升沉浸式體驗</a:t>
            </a:r>
            <a:endParaRPr lang="en-HK" altLang="zh-TW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收集觀眾數據並生成媒體信用報告</a:t>
            </a:r>
            <a:endParaRPr lang="en-HK" altLang="zh-TW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辨別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在</a:t>
            </a:r>
            <a:r>
              <a:rPr lang="en-US" altLang="zh-TW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國家安全法</a:t>
            </a:r>
            <a:r>
              <a:rPr lang="en-US" altLang="zh-TW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下獨立主播</a:t>
            </a:r>
            <a:r>
              <a:rPr lang="en-US" altLang="zh-TW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評論員的身份</a:t>
            </a:r>
            <a:endParaRPr sz="1600" dirty="0"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610" y="1009359"/>
            <a:ext cx="11320780" cy="157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較年長的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受訪者對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採用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人工智能新聞技術持更開放的態度，相比之下，年輕的受訪者則持較</a:t>
            </a:r>
            <a:r>
              <a:rPr lang="zh-CN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保守</a:t>
            </a:r>
            <a:r>
              <a:rPr lang="zh-TW" altLang="en-US" sz="24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的態度。</a:t>
            </a:r>
          </a:p>
          <a:p>
            <a:pPr marL="31750" marR="4729480">
              <a:lnSpc>
                <a:spcPct val="100000"/>
              </a:lnSpc>
              <a:spcBef>
                <a:spcPts val="1065"/>
              </a:spcBef>
            </a:pP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雖然大多數受訪者對新聞科技如何影響新聞報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道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過程或他們對新聞的使用方式不確定，但在那些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認為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對其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影響的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受訪者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中，我們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發現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了世代之間的差異。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514" y="4230700"/>
            <a:ext cx="6240145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TW" altLang="en-US" sz="1600" b="1" spc="-10" dirty="0">
                <a:solidFill>
                  <a:srgbClr val="009D9C"/>
                </a:solidFill>
                <a:latin typeface="Arial"/>
                <a:cs typeface="Arial"/>
              </a:rPr>
              <a:t>年輕的受訪者強調保持人性化的重要性，並對新聞中的人工智能表示擔憂</a:t>
            </a:r>
            <a:r>
              <a:rPr lang="zh-TW" altLang="en-US" sz="1600" spc="-10" dirty="0">
                <a:solidFill>
                  <a:srgbClr val="009D9C"/>
                </a:solidFill>
                <a:latin typeface="Arial"/>
                <a:cs typeface="Arial"/>
              </a:rPr>
              <a:t>，這可能會</a:t>
            </a:r>
            <a:endParaRPr sz="1600" spc="-10" dirty="0">
              <a:solidFill>
                <a:srgbClr val="009D9C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1386" y="4726655"/>
            <a:ext cx="610362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lang="en-US" altLang="zh-TW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• 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透過使用有偏見的來源或算法生成具有偏見的輸出</a:t>
            </a:r>
            <a:b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TW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• 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加強特定觀點（例如被具有政治或經濟權力的人操縱），削弱較不常見的意見</a:t>
            </a:r>
            <a:b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TW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• 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威脅新聞從業人員的工作安全性，從而導致新聞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業活力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的衰退</a:t>
            </a:r>
            <a:b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TW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• 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引至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更多孤立的信息渠道和觀點</a:t>
            </a:r>
            <a:endParaRPr sz="1600" dirty="0"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8498" y="2529844"/>
            <a:ext cx="4145279" cy="176471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ct val="95100"/>
              </a:lnSpc>
              <a:spcBef>
                <a:spcPts val="195"/>
              </a:spcBef>
            </a:pPr>
            <a:r>
              <a:rPr lang="zh-TW" altLang="en-US" sz="1600" i="1" spc="-25" dirty="0">
                <a:latin typeface="Arial"/>
                <a:cs typeface="Arial"/>
              </a:rPr>
              <a:t>“</a:t>
            </a:r>
            <a:r>
              <a:rPr lang="zh-TW" altLang="en-US" sz="1700" spc="-125" dirty="0">
                <a:latin typeface="Microsoft JhengHei"/>
                <a:cs typeface="Microsoft JhengHei"/>
              </a:rPr>
              <a:t>未來例如可以利用科技收集所有的</a:t>
            </a:r>
            <a:r>
              <a:rPr lang="en-HK" sz="1600" i="1" spc="-35" dirty="0">
                <a:latin typeface="Arial"/>
                <a:cs typeface="Arial"/>
              </a:rPr>
              <a:t>news</a:t>
            </a:r>
            <a:r>
              <a:rPr lang="en-HK" sz="1700" spc="-70" dirty="0">
                <a:latin typeface="Microsoft JhengHei"/>
                <a:cs typeface="Microsoft JhengHei"/>
              </a:rPr>
              <a:t>，</a:t>
            </a:r>
            <a:r>
              <a:rPr lang="zh-TW" altLang="en-US" sz="1700" spc="-70" dirty="0">
                <a:latin typeface="Microsoft JhengHei"/>
                <a:cs typeface="Microsoft JhengHei"/>
              </a:rPr>
              <a:t>包括</a:t>
            </a:r>
            <a:r>
              <a:rPr sz="1700" spc="-125" dirty="0">
                <a:latin typeface="Microsoft JhengHei"/>
                <a:cs typeface="Microsoft JhengHei"/>
              </a:rPr>
              <a:t>不同語言的，他自己會去監察，出個公信力的</a:t>
            </a:r>
            <a:r>
              <a:rPr sz="1700" spc="-120" dirty="0">
                <a:latin typeface="Microsoft JhengHei"/>
                <a:cs typeface="Microsoft JhengHei"/>
              </a:rPr>
              <a:t>分數俾你可以參考。跟著有一個</a:t>
            </a:r>
            <a:r>
              <a:rPr sz="1600" i="1" spc="-10" dirty="0">
                <a:latin typeface="Arial"/>
                <a:cs typeface="Arial"/>
              </a:rPr>
              <a:t>AI</a:t>
            </a:r>
            <a:r>
              <a:rPr sz="1700" spc="-110" dirty="0">
                <a:latin typeface="Microsoft JhengHei"/>
                <a:cs typeface="Microsoft JhengHei"/>
              </a:rPr>
              <a:t>報道員可以</a:t>
            </a:r>
            <a:r>
              <a:rPr sz="1700" spc="-130" dirty="0">
                <a:latin typeface="Microsoft JhengHei"/>
                <a:cs typeface="Microsoft JhengHei"/>
              </a:rPr>
              <a:t>用不同的語言讀出，就可以令新聞廣播性的闊</a:t>
            </a:r>
            <a:r>
              <a:rPr sz="1700" spc="-110" dirty="0">
                <a:latin typeface="Microsoft JhengHei"/>
                <a:cs typeface="Microsoft JhengHei"/>
              </a:rPr>
              <a:t>度大些。這些</a:t>
            </a:r>
            <a:r>
              <a:rPr sz="1600" i="1" spc="-10" dirty="0">
                <a:latin typeface="Arial"/>
                <a:cs typeface="Arial"/>
              </a:rPr>
              <a:t>Channel</a:t>
            </a:r>
            <a:r>
              <a:rPr sz="1700" spc="-125" dirty="0">
                <a:latin typeface="Microsoft JhengHei"/>
                <a:cs typeface="Microsoft JhengHei"/>
              </a:rPr>
              <a:t>的公信力分數可以根據</a:t>
            </a:r>
            <a:r>
              <a:rPr sz="1700" spc="-120" dirty="0">
                <a:latin typeface="Microsoft JhengHei"/>
                <a:cs typeface="Microsoft JhengHei"/>
              </a:rPr>
              <a:t>它最近有沒有失實報道同出過幾多</a:t>
            </a:r>
            <a:r>
              <a:rPr sz="1600" i="1" spc="-10" dirty="0">
                <a:latin typeface="Arial"/>
                <a:cs typeface="Arial"/>
              </a:rPr>
              <a:t>post</a:t>
            </a:r>
            <a:r>
              <a:rPr sz="1700" spc="-120" dirty="0">
                <a:latin typeface="Microsoft JhengHei"/>
                <a:cs typeface="Microsoft JhengHei"/>
              </a:rPr>
              <a:t>加減。</a:t>
            </a:r>
            <a:r>
              <a:rPr sz="1600" i="1" spc="-5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48498" y="5538550"/>
            <a:ext cx="4168140" cy="76962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just">
              <a:lnSpc>
                <a:spcPts val="1920"/>
              </a:lnSpc>
              <a:spcBef>
                <a:spcPts val="254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25" dirty="0">
                <a:latin typeface="Microsoft JhengHei"/>
                <a:cs typeface="Microsoft JhengHei"/>
              </a:rPr>
              <a:t>新聞本身不是電腦，是用人手文字寫的。每個</a:t>
            </a:r>
            <a:r>
              <a:rPr sz="1700" spc="-110" dirty="0">
                <a:latin typeface="Microsoft JhengHei"/>
                <a:cs typeface="Microsoft JhengHei"/>
              </a:rPr>
              <a:t>人也可以</a:t>
            </a:r>
            <a:r>
              <a:rPr sz="1600" i="1" spc="-10" dirty="0">
                <a:latin typeface="Arial"/>
                <a:cs typeface="Arial"/>
              </a:rPr>
              <a:t>generate</a:t>
            </a:r>
            <a:r>
              <a:rPr sz="1700" spc="-114" dirty="0">
                <a:latin typeface="Microsoft JhengHei"/>
                <a:cs typeface="Microsoft JhengHei"/>
              </a:rPr>
              <a:t>新聞出來，這還信得過嗎？</a:t>
            </a:r>
            <a:r>
              <a:rPr sz="1600" i="1" spc="-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8498" y="4343718"/>
            <a:ext cx="4180204" cy="7721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4200"/>
              </a:lnSpc>
              <a:spcBef>
                <a:spcPts val="215"/>
              </a:spcBef>
              <a:tabLst>
                <a:tab pos="2475865" algn="l"/>
              </a:tabLst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4" dirty="0">
                <a:latin typeface="Microsoft JhengHei"/>
                <a:cs typeface="Microsoft JhengHei"/>
              </a:rPr>
              <a:t>你問它</a:t>
            </a:r>
            <a:r>
              <a:rPr sz="1600" i="1" dirty="0">
                <a:latin typeface="Arial"/>
                <a:cs typeface="Arial"/>
              </a:rPr>
              <a:t>Donald </a:t>
            </a:r>
            <a:r>
              <a:rPr sz="1600" i="1" spc="-45" dirty="0">
                <a:latin typeface="Arial"/>
                <a:cs typeface="Arial"/>
              </a:rPr>
              <a:t>Trump</a:t>
            </a:r>
            <a:r>
              <a:rPr sz="1700" spc="-114" dirty="0">
                <a:latin typeface="Microsoft JhengHei"/>
                <a:cs typeface="Microsoft JhengHei"/>
              </a:rPr>
              <a:t>是否能勝</a:t>
            </a:r>
            <a:r>
              <a:rPr sz="1700" spc="-135" dirty="0">
                <a:latin typeface="Microsoft JhengHei"/>
                <a:cs typeface="Microsoft JhengHei"/>
              </a:rPr>
              <a:t>出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它說</a:t>
            </a:r>
            <a:r>
              <a:rPr sz="1700" spc="-120" dirty="0">
                <a:latin typeface="Microsoft JhengHei"/>
                <a:cs typeface="Microsoft JhengHei"/>
              </a:rPr>
              <a:t>能</a:t>
            </a:r>
            <a:r>
              <a:rPr sz="1700" spc="-140" dirty="0">
                <a:latin typeface="Microsoft JhengHei"/>
                <a:cs typeface="Microsoft JhengHei"/>
              </a:rPr>
              <a:t>勝</a:t>
            </a:r>
            <a:r>
              <a:rPr sz="1700" spc="-114" dirty="0">
                <a:latin typeface="Microsoft JhengHei"/>
                <a:cs typeface="Microsoft JhengHei"/>
              </a:rPr>
              <a:t>出</a:t>
            </a:r>
            <a:r>
              <a:rPr sz="1600" i="1" spc="-50" dirty="0">
                <a:latin typeface="Arial"/>
                <a:cs typeface="Arial"/>
              </a:rPr>
              <a:t>,</a:t>
            </a:r>
            <a:r>
              <a:rPr sz="1700" spc="-110" dirty="0">
                <a:latin typeface="Microsoft JhengHei"/>
                <a:cs typeface="Microsoft JhengHei"/>
              </a:rPr>
              <a:t>因為他在網上支持率高</a:t>
            </a:r>
            <a:r>
              <a:rPr sz="1700" spc="-135" dirty="0">
                <a:latin typeface="Microsoft JhengHei"/>
                <a:cs typeface="Microsoft JhengHei"/>
              </a:rPr>
              <a:t>些</a:t>
            </a:r>
            <a:r>
              <a:rPr sz="1600" i="1" dirty="0">
                <a:latin typeface="Arial"/>
                <a:cs typeface="Arial"/>
              </a:rPr>
              <a:t>…</a:t>
            </a:r>
            <a:r>
              <a:rPr sz="1700" spc="-110" dirty="0">
                <a:latin typeface="Microsoft JhengHei"/>
                <a:cs typeface="Microsoft JhengHei"/>
              </a:rPr>
              <a:t>這</a:t>
            </a:r>
            <a:r>
              <a:rPr sz="1700" spc="-135" dirty="0">
                <a:latin typeface="Microsoft JhengHei"/>
                <a:cs typeface="Microsoft JhengHei"/>
              </a:rPr>
              <a:t>是</a:t>
            </a:r>
            <a:r>
              <a:rPr sz="1700" spc="-110" dirty="0">
                <a:latin typeface="Microsoft JhengHei"/>
                <a:cs typeface="Microsoft JhengHei"/>
              </a:rPr>
              <a:t>有危</a:t>
            </a:r>
            <a:r>
              <a:rPr sz="1700" spc="-135" dirty="0">
                <a:latin typeface="Microsoft JhengHei"/>
                <a:cs typeface="Microsoft JhengHei"/>
              </a:rPr>
              <a:t>險</a:t>
            </a:r>
            <a:r>
              <a:rPr sz="1700" spc="-110" dirty="0">
                <a:latin typeface="Microsoft JhengHei"/>
                <a:cs typeface="Microsoft JhengHei"/>
              </a:rPr>
              <a:t>性</a:t>
            </a:r>
            <a:r>
              <a:rPr sz="1600" i="1" dirty="0">
                <a:latin typeface="Arial"/>
                <a:cs typeface="Arial"/>
              </a:rPr>
              <a:t>,</a:t>
            </a:r>
            <a:r>
              <a:rPr sz="1600" i="1" spc="75" dirty="0">
                <a:latin typeface="Arial"/>
                <a:cs typeface="Arial"/>
              </a:rPr>
              <a:t> </a:t>
            </a:r>
            <a:r>
              <a:rPr sz="1700" spc="-50" dirty="0">
                <a:latin typeface="Microsoft JhengHei"/>
                <a:cs typeface="Microsoft JhengHei"/>
              </a:rPr>
              <a:t>看</a:t>
            </a:r>
            <a:r>
              <a:rPr sz="1700" spc="-110" dirty="0">
                <a:latin typeface="Microsoft JhengHei"/>
                <a:cs typeface="Microsoft JhengHei"/>
              </a:rPr>
              <a:t>它的</a:t>
            </a:r>
            <a:r>
              <a:rPr sz="1600" i="1" spc="-10" dirty="0">
                <a:latin typeface="Arial"/>
                <a:cs typeface="Arial"/>
              </a:rPr>
              <a:t>information</a:t>
            </a:r>
            <a:r>
              <a:rPr sz="1700" spc="-110" dirty="0">
                <a:latin typeface="Microsoft JhengHei"/>
                <a:cs typeface="Microsoft JhengHei"/>
              </a:rPr>
              <a:t>怎樣來。</a:t>
            </a:r>
            <a:r>
              <a:rPr sz="1600" i="1" spc="-50" dirty="0">
                <a:latin typeface="Arial"/>
                <a:cs typeface="Arial"/>
              </a:rPr>
              <a:t>”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279019"/>
            <a:ext cx="283781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測試材料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405384" y="1658111"/>
            <a:ext cx="7495540" cy="4526280"/>
          </a:xfrm>
          <a:custGeom>
            <a:avLst/>
            <a:gdLst/>
            <a:ahLst/>
            <a:cxnLst/>
            <a:rect l="l" t="t" r="r" b="b"/>
            <a:pathLst>
              <a:path w="7495540" h="4526280">
                <a:moveTo>
                  <a:pt x="7495032" y="0"/>
                </a:moveTo>
                <a:lnTo>
                  <a:pt x="0" y="0"/>
                </a:lnTo>
                <a:lnTo>
                  <a:pt x="0" y="4526280"/>
                </a:lnTo>
                <a:lnTo>
                  <a:pt x="7495032" y="4526280"/>
                </a:lnTo>
                <a:lnTo>
                  <a:pt x="7495032" y="0"/>
                </a:lnTo>
                <a:close/>
              </a:path>
            </a:pathLst>
          </a:custGeom>
          <a:solidFill>
            <a:srgbClr val="E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3514" y="1677669"/>
            <a:ext cx="73374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15" dirty="0">
                <a:latin typeface="SimSun"/>
                <a:cs typeface="SimSun"/>
              </a:rPr>
              <a:t>新聞科技指的是將技術進步融入新聞和新聞性報導領域。它涉及到使用各種科技</a:t>
            </a:r>
            <a:r>
              <a:rPr sz="1600" spc="-25" dirty="0">
                <a:latin typeface="SimSun"/>
                <a:cs typeface="SimSun"/>
              </a:rPr>
              <a:t>工具和平台來收集、生產和分發新聞內容。以下是新聞科技的幾個範例或趨勢：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514" y="2409570"/>
            <a:ext cx="734314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5"/>
              </a:spcBef>
              <a:buFont typeface="Calibri"/>
              <a:buAutoNum type="arabicPeriod"/>
              <a:tabLst>
                <a:tab pos="356870" algn="l"/>
              </a:tabLst>
            </a:pPr>
            <a:r>
              <a:rPr sz="1600" b="1" dirty="0">
                <a:latin typeface="Microsoft JhengHei"/>
                <a:cs typeface="Microsoft JhengHei"/>
              </a:rPr>
              <a:t>基於人工智慧的自動化新聞寫作：</a:t>
            </a:r>
            <a:r>
              <a:rPr sz="1600" spc="-10" dirty="0">
                <a:latin typeface="SimSun"/>
                <a:cs typeface="SimSun"/>
              </a:rPr>
              <a:t>新聞機構越來越多地使用自動化寫作軟體，</a:t>
            </a:r>
            <a:r>
              <a:rPr sz="1600" spc="-5" dirty="0">
                <a:latin typeface="SimSun"/>
                <a:cs typeface="SimSun"/>
              </a:rPr>
              <a:t>通過機器學習演算法和自然語言處理技術自動生成新聞報導，提高效率並擴大</a:t>
            </a:r>
            <a:r>
              <a:rPr sz="1600" spc="-20" dirty="0">
                <a:latin typeface="SimSun"/>
                <a:cs typeface="SimSun"/>
              </a:rPr>
              <a:t>報導範圍。</a:t>
            </a:r>
            <a:endParaRPr sz="1600">
              <a:latin typeface="SimSun"/>
              <a:cs typeface="SimSu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  <a:tabLst>
                <a:tab pos="356870" algn="l"/>
              </a:tabLst>
            </a:pPr>
            <a:r>
              <a:rPr sz="1600" b="1" dirty="0">
                <a:latin typeface="Microsoft JhengHei"/>
                <a:cs typeface="Microsoft JhengHei"/>
              </a:rPr>
              <a:t>虛擬新聞主播：</a:t>
            </a:r>
            <a:r>
              <a:rPr sz="1600" spc="-5" dirty="0">
                <a:latin typeface="SimSun"/>
                <a:cs typeface="SimSun"/>
              </a:rPr>
              <a:t>應用人工智慧技術開發虛擬新聞主播，這些虛擬主播能夠通過合成人工智慧聲音和人工建模技術，類比真實主播的形象和聲音，為新聞報導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243" y="3628720"/>
            <a:ext cx="308356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25" dirty="0">
                <a:latin typeface="SimSun"/>
                <a:cs typeface="SimSun"/>
              </a:rPr>
              <a:t>帶來個性化和多樣化的呈現方式。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514" y="4117085"/>
            <a:ext cx="7343140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5"/>
              </a:spcBef>
            </a:pPr>
            <a:r>
              <a:rPr sz="1600" spc="-30" dirty="0">
                <a:latin typeface="SimSun"/>
                <a:cs typeface="SimSun"/>
              </a:rPr>
              <a:t>回答用戶查詢，並提供自動化的新聞報導，提高用戶參與度和便利性。</a:t>
            </a:r>
            <a:endParaRPr sz="1600">
              <a:latin typeface="SimSun"/>
              <a:cs typeface="SimSun"/>
            </a:endParaRPr>
          </a:p>
          <a:p>
            <a:pPr marL="356870" indent="-344170">
              <a:lnSpc>
                <a:spcPct val="100000"/>
              </a:lnSpc>
              <a:buFont typeface="Calibri"/>
              <a:buAutoNum type="arabicPeriod" startAt="4"/>
              <a:tabLst>
                <a:tab pos="356870" algn="l"/>
              </a:tabLst>
            </a:pPr>
            <a:r>
              <a:rPr sz="1600" b="1" spc="-5" dirty="0">
                <a:latin typeface="Microsoft JhengHei"/>
                <a:cs typeface="Microsoft JhengHei"/>
              </a:rPr>
              <a:t>虛擬及擴增實境(</a:t>
            </a:r>
            <a:r>
              <a:rPr sz="1600" b="1" spc="-50" dirty="0">
                <a:latin typeface="Microsoft JhengHei"/>
                <a:cs typeface="Microsoft JhengHei"/>
              </a:rPr>
              <a:t>VR/AR)：</a:t>
            </a:r>
            <a:r>
              <a:rPr sz="1600" spc="5" dirty="0">
                <a:latin typeface="SimSun"/>
                <a:cs typeface="SimSun"/>
              </a:rPr>
              <a:t>新聞機構利用</a:t>
            </a:r>
            <a:r>
              <a:rPr sz="1600" spc="90" dirty="0">
                <a:latin typeface="SimSun"/>
                <a:cs typeface="SimSun"/>
              </a:rPr>
              <a:t>VR/AR</a:t>
            </a:r>
            <a:r>
              <a:rPr sz="1600" spc="-5" dirty="0">
                <a:latin typeface="SimSun"/>
                <a:cs typeface="SimSun"/>
              </a:rPr>
              <a:t>技術創造沉浸式的敘事體驗，</a:t>
            </a:r>
            <a:endParaRPr sz="1600">
              <a:latin typeface="SimSun"/>
              <a:cs typeface="SimSun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SimSun"/>
                <a:cs typeface="SimSun"/>
              </a:rPr>
              <a:t>讓觀眾以更互動的方式參與新聞事件。</a:t>
            </a:r>
            <a:endParaRPr sz="1600">
              <a:latin typeface="SimSun"/>
              <a:cs typeface="SimSun"/>
            </a:endParaRPr>
          </a:p>
          <a:p>
            <a:pPr marL="356870" indent="-344170">
              <a:lnSpc>
                <a:spcPct val="100000"/>
              </a:lnSpc>
              <a:buFont typeface="Calibri"/>
              <a:buAutoNum type="arabicPeriod" startAt="5"/>
              <a:tabLst>
                <a:tab pos="356870" algn="l"/>
              </a:tabLst>
            </a:pPr>
            <a:r>
              <a:rPr sz="1600" b="1" dirty="0">
                <a:latin typeface="Microsoft JhengHei"/>
                <a:cs typeface="Microsoft JhengHei"/>
              </a:rPr>
              <a:t>用於新聞驗證的區塊鏈：</a:t>
            </a:r>
            <a:r>
              <a:rPr sz="1600" spc="-5" dirty="0">
                <a:latin typeface="SimSun"/>
                <a:cs typeface="SimSun"/>
              </a:rPr>
              <a:t>使用區塊鏈技術來驗證新聞文章的真實性和完整性，</a:t>
            </a:r>
            <a:endParaRPr sz="1600">
              <a:latin typeface="SimSun"/>
              <a:cs typeface="SimSun"/>
            </a:endParaRPr>
          </a:p>
          <a:p>
            <a:pPr marL="356870">
              <a:lnSpc>
                <a:spcPct val="100000"/>
              </a:lnSpc>
            </a:pPr>
            <a:r>
              <a:rPr sz="1600" spc="-25" dirty="0">
                <a:latin typeface="SimSun"/>
                <a:cs typeface="SimSun"/>
              </a:rPr>
              <a:t>確保新聞內容免於被操縱或審查。</a:t>
            </a:r>
            <a:endParaRPr sz="1600">
              <a:latin typeface="SimSun"/>
              <a:cs typeface="SimSun"/>
            </a:endParaRPr>
          </a:p>
          <a:p>
            <a:pPr marL="356870" marR="5080" indent="-344805" algn="just">
              <a:lnSpc>
                <a:spcPct val="100000"/>
              </a:lnSpc>
              <a:buFont typeface="Calibri"/>
              <a:buAutoNum type="arabicPeriod" startAt="6"/>
              <a:tabLst>
                <a:tab pos="356870" algn="l"/>
              </a:tabLst>
            </a:pPr>
            <a:r>
              <a:rPr sz="1600" b="1" dirty="0">
                <a:latin typeface="Microsoft JhengHei"/>
                <a:cs typeface="Microsoft JhengHei"/>
              </a:rPr>
              <a:t>情感分析與讀者回饋：</a:t>
            </a:r>
            <a:r>
              <a:rPr sz="1600" spc="-5" dirty="0">
                <a:latin typeface="SimSun"/>
                <a:cs typeface="SimSun"/>
              </a:rPr>
              <a:t>使用人工智慧技術分析讀者在社交媒體、新聞網站和評論區的回饋和情感，幫助新聞機構瞭解受眾對新聞報導的態度和情感傾向，從</a:t>
            </a:r>
            <a:r>
              <a:rPr sz="1600" spc="-25" dirty="0">
                <a:latin typeface="SimSun"/>
                <a:cs typeface="SimSun"/>
              </a:rPr>
              <a:t>而針對性地改進和優化新聞內容。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426" y="916012"/>
            <a:ext cx="1058037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我們利用</a:t>
            </a:r>
            <a:r>
              <a:rPr lang="en-US" altLang="zh-TW" sz="2400" dirty="0" err="1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OpenAI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創建了一個新聞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科技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趨勢列表，以調查人們對新聞報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道採用人工智能的態度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。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86725" y="1896236"/>
            <a:ext cx="34175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該列表包括六種潛在的人工智能技術在新聞報道中的應用：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114" y="3848861"/>
            <a:ext cx="7772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2270" algn="l"/>
              </a:tabLst>
            </a:pPr>
            <a:r>
              <a:rPr sz="1600" b="1" spc="-25" dirty="0">
                <a:latin typeface="Calibri"/>
                <a:cs typeface="Calibri"/>
              </a:rPr>
              <a:t>3.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dirty="0">
                <a:latin typeface="Microsoft JhengHei"/>
                <a:cs typeface="Microsoft JhengHei"/>
              </a:rPr>
              <a:t>聊天機器人新聞報導及查詢：</a:t>
            </a:r>
            <a:r>
              <a:rPr sz="1600" dirty="0">
                <a:latin typeface="SimSun"/>
                <a:cs typeface="SimSun"/>
              </a:rPr>
              <a:t>通過</a:t>
            </a:r>
            <a:r>
              <a:rPr sz="1600" spc="-95" dirty="0">
                <a:latin typeface="SimSun"/>
                <a:cs typeface="SimSun"/>
              </a:rPr>
              <a:t>AI</a:t>
            </a:r>
            <a:r>
              <a:rPr sz="1600" spc="10" dirty="0">
                <a:latin typeface="SimSun"/>
                <a:cs typeface="SimSun"/>
              </a:rPr>
              <a:t>驅動的聊天機器人提供個性化的新聞更新， </a:t>
            </a:r>
            <a:endParaRPr sz="2700" baseline="7716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6725" y="2591591"/>
            <a:ext cx="3686810" cy="172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基於人工智能的自動新聞撰寫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虛擬新聞主播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聊天機器人新聞報道和查詢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虛擬現實和擴增實境（</a:t>
            </a:r>
            <a:r>
              <a:rPr lang="en-HK" b="0" i="0" dirty="0">
                <a:solidFill>
                  <a:srgbClr val="000000"/>
                </a:solidFill>
                <a:effectLst/>
                <a:latin typeface="-apple-system"/>
              </a:rPr>
              <a:t>VR/AR）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區塊鏈用於新聞查證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情感分析和讀者反饋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279019"/>
            <a:ext cx="548576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對測試材料的偏好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665" y="991675"/>
            <a:ext cx="10824845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儘管受訪者自我感覺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對科技的準備就緒程度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和其對人工智能技術偏好之間存在相關性，但新聞的可信度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的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影響仍是一個重要的考慮因素。</a:t>
            </a:r>
            <a:endParaRPr lang="en-HK" altLang="zh-TW"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>
              <a:lnSpc>
                <a:spcPts val="2735"/>
              </a:lnSpc>
              <a:spcBef>
                <a:spcPts val="100"/>
              </a:spcBef>
            </a:pPr>
            <a:endParaRPr sz="24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8933" y="3643325"/>
            <a:ext cx="209296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基於人工智能的自動新聞撰寫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2652" y="4571441"/>
            <a:ext cx="449580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7095" algn="ctr">
              <a:lnSpc>
                <a:spcPct val="100000"/>
              </a:lnSpc>
              <a:spcBef>
                <a:spcPts val="100"/>
              </a:spcBef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虛擬現實和擴增實境</a:t>
            </a:r>
            <a:r>
              <a:rPr sz="1800" spc="-10" dirty="0">
                <a:latin typeface="Arial MT"/>
                <a:cs typeface="Arial MT"/>
              </a:rPr>
              <a:t>(VR/AR)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      虛擬新聞主播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7492" y="3663518"/>
            <a:ext cx="2112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聊天機器人新聞報道和查詢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31991" y="3395471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7160" y="0"/>
                </a:moveTo>
                <a:lnTo>
                  <a:pt x="93829" y="6998"/>
                </a:lnTo>
                <a:lnTo>
                  <a:pt x="56180" y="26481"/>
                </a:lnTo>
                <a:lnTo>
                  <a:pt x="26481" y="56180"/>
                </a:lnTo>
                <a:lnTo>
                  <a:pt x="6998" y="93829"/>
                </a:lnTo>
                <a:lnTo>
                  <a:pt x="0" y="137160"/>
                </a:lnTo>
                <a:lnTo>
                  <a:pt x="6998" y="180490"/>
                </a:lnTo>
                <a:lnTo>
                  <a:pt x="26481" y="218139"/>
                </a:lnTo>
                <a:lnTo>
                  <a:pt x="56180" y="247838"/>
                </a:lnTo>
                <a:lnTo>
                  <a:pt x="93829" y="267321"/>
                </a:lnTo>
                <a:lnTo>
                  <a:pt x="137160" y="274319"/>
                </a:lnTo>
                <a:lnTo>
                  <a:pt x="180490" y="267321"/>
                </a:lnTo>
                <a:lnTo>
                  <a:pt x="218139" y="247838"/>
                </a:lnTo>
                <a:lnTo>
                  <a:pt x="247838" y="218139"/>
                </a:lnTo>
                <a:lnTo>
                  <a:pt x="267321" y="180490"/>
                </a:lnTo>
                <a:lnTo>
                  <a:pt x="274320" y="137160"/>
                </a:lnTo>
                <a:lnTo>
                  <a:pt x="267321" y="93829"/>
                </a:lnTo>
                <a:lnTo>
                  <a:pt x="247838" y="56180"/>
                </a:lnTo>
                <a:lnTo>
                  <a:pt x="218139" y="26481"/>
                </a:lnTo>
                <a:lnTo>
                  <a:pt x="180490" y="6998"/>
                </a:lnTo>
                <a:lnTo>
                  <a:pt x="137160" y="0"/>
                </a:lnTo>
                <a:close/>
              </a:path>
            </a:pathLst>
          </a:custGeom>
          <a:solidFill>
            <a:srgbClr val="2E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6223" y="477012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7159" y="0"/>
                </a:moveTo>
                <a:lnTo>
                  <a:pt x="93829" y="6998"/>
                </a:lnTo>
                <a:lnTo>
                  <a:pt x="56180" y="26481"/>
                </a:lnTo>
                <a:lnTo>
                  <a:pt x="26481" y="56180"/>
                </a:lnTo>
                <a:lnTo>
                  <a:pt x="6998" y="93829"/>
                </a:lnTo>
                <a:lnTo>
                  <a:pt x="0" y="137159"/>
                </a:lnTo>
                <a:lnTo>
                  <a:pt x="6998" y="180490"/>
                </a:lnTo>
                <a:lnTo>
                  <a:pt x="26481" y="218139"/>
                </a:lnTo>
                <a:lnTo>
                  <a:pt x="56180" y="247838"/>
                </a:lnTo>
                <a:lnTo>
                  <a:pt x="93829" y="267321"/>
                </a:lnTo>
                <a:lnTo>
                  <a:pt x="137159" y="274319"/>
                </a:lnTo>
                <a:lnTo>
                  <a:pt x="180490" y="267321"/>
                </a:lnTo>
                <a:lnTo>
                  <a:pt x="218139" y="247838"/>
                </a:lnTo>
                <a:lnTo>
                  <a:pt x="247838" y="218139"/>
                </a:lnTo>
                <a:lnTo>
                  <a:pt x="267321" y="180490"/>
                </a:lnTo>
                <a:lnTo>
                  <a:pt x="274320" y="137159"/>
                </a:lnTo>
                <a:lnTo>
                  <a:pt x="267321" y="93829"/>
                </a:lnTo>
                <a:lnTo>
                  <a:pt x="247838" y="56180"/>
                </a:lnTo>
                <a:lnTo>
                  <a:pt x="218139" y="26481"/>
                </a:lnTo>
                <a:lnTo>
                  <a:pt x="180490" y="6998"/>
                </a:lnTo>
                <a:lnTo>
                  <a:pt x="137159" y="0"/>
                </a:lnTo>
                <a:close/>
              </a:path>
            </a:pathLst>
          </a:custGeom>
          <a:solidFill>
            <a:srgbClr val="2E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6303" y="3371088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7160" y="0"/>
                </a:moveTo>
                <a:lnTo>
                  <a:pt x="93829" y="6998"/>
                </a:lnTo>
                <a:lnTo>
                  <a:pt x="56180" y="26481"/>
                </a:lnTo>
                <a:lnTo>
                  <a:pt x="26481" y="56180"/>
                </a:lnTo>
                <a:lnTo>
                  <a:pt x="6998" y="93829"/>
                </a:lnTo>
                <a:lnTo>
                  <a:pt x="0" y="137160"/>
                </a:lnTo>
                <a:lnTo>
                  <a:pt x="6998" y="180490"/>
                </a:lnTo>
                <a:lnTo>
                  <a:pt x="26481" y="218139"/>
                </a:lnTo>
                <a:lnTo>
                  <a:pt x="56180" y="247838"/>
                </a:lnTo>
                <a:lnTo>
                  <a:pt x="93829" y="267321"/>
                </a:lnTo>
                <a:lnTo>
                  <a:pt x="137160" y="274319"/>
                </a:lnTo>
                <a:lnTo>
                  <a:pt x="180490" y="267321"/>
                </a:lnTo>
                <a:lnTo>
                  <a:pt x="218139" y="247838"/>
                </a:lnTo>
                <a:lnTo>
                  <a:pt x="247838" y="218139"/>
                </a:lnTo>
                <a:lnTo>
                  <a:pt x="267321" y="180490"/>
                </a:lnTo>
                <a:lnTo>
                  <a:pt x="274320" y="137160"/>
                </a:lnTo>
                <a:lnTo>
                  <a:pt x="267321" y="93829"/>
                </a:lnTo>
                <a:lnTo>
                  <a:pt x="247838" y="56180"/>
                </a:lnTo>
                <a:lnTo>
                  <a:pt x="218139" y="26481"/>
                </a:lnTo>
                <a:lnTo>
                  <a:pt x="180490" y="6998"/>
                </a:lnTo>
                <a:lnTo>
                  <a:pt x="137160" y="0"/>
                </a:lnTo>
                <a:close/>
              </a:path>
            </a:pathLst>
          </a:custGeom>
          <a:solidFill>
            <a:srgbClr val="2E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21368" y="4270247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7159" y="0"/>
                </a:moveTo>
                <a:lnTo>
                  <a:pt x="93829" y="6998"/>
                </a:lnTo>
                <a:lnTo>
                  <a:pt x="56180" y="26481"/>
                </a:lnTo>
                <a:lnTo>
                  <a:pt x="26481" y="56180"/>
                </a:lnTo>
                <a:lnTo>
                  <a:pt x="6998" y="93829"/>
                </a:lnTo>
                <a:lnTo>
                  <a:pt x="0" y="137159"/>
                </a:lnTo>
                <a:lnTo>
                  <a:pt x="6998" y="180490"/>
                </a:lnTo>
                <a:lnTo>
                  <a:pt x="26481" y="218139"/>
                </a:lnTo>
                <a:lnTo>
                  <a:pt x="56180" y="247838"/>
                </a:lnTo>
                <a:lnTo>
                  <a:pt x="93829" y="267321"/>
                </a:lnTo>
                <a:lnTo>
                  <a:pt x="137159" y="274319"/>
                </a:lnTo>
                <a:lnTo>
                  <a:pt x="180490" y="267321"/>
                </a:lnTo>
                <a:lnTo>
                  <a:pt x="218139" y="247838"/>
                </a:lnTo>
                <a:lnTo>
                  <a:pt x="247838" y="218139"/>
                </a:lnTo>
                <a:lnTo>
                  <a:pt x="267321" y="180490"/>
                </a:lnTo>
                <a:lnTo>
                  <a:pt x="274320" y="137159"/>
                </a:lnTo>
                <a:lnTo>
                  <a:pt x="267321" y="93829"/>
                </a:lnTo>
                <a:lnTo>
                  <a:pt x="247838" y="56180"/>
                </a:lnTo>
                <a:lnTo>
                  <a:pt x="218139" y="26481"/>
                </a:lnTo>
                <a:lnTo>
                  <a:pt x="180490" y="6998"/>
                </a:lnTo>
                <a:lnTo>
                  <a:pt x="137159" y="0"/>
                </a:lnTo>
                <a:close/>
              </a:path>
            </a:pathLst>
          </a:custGeom>
          <a:solidFill>
            <a:srgbClr val="2E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61694" y="2361691"/>
            <a:ext cx="17202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區塊鏈用於新聞查證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16607" y="20574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19">
                <a:moveTo>
                  <a:pt x="137160" y="0"/>
                </a:moveTo>
                <a:lnTo>
                  <a:pt x="93829" y="6998"/>
                </a:lnTo>
                <a:lnTo>
                  <a:pt x="56180" y="26481"/>
                </a:lnTo>
                <a:lnTo>
                  <a:pt x="26481" y="56180"/>
                </a:lnTo>
                <a:lnTo>
                  <a:pt x="6998" y="93829"/>
                </a:lnTo>
                <a:lnTo>
                  <a:pt x="0" y="137160"/>
                </a:lnTo>
                <a:lnTo>
                  <a:pt x="6998" y="180490"/>
                </a:lnTo>
                <a:lnTo>
                  <a:pt x="26481" y="218139"/>
                </a:lnTo>
                <a:lnTo>
                  <a:pt x="56180" y="247838"/>
                </a:lnTo>
                <a:lnTo>
                  <a:pt x="93829" y="267321"/>
                </a:lnTo>
                <a:lnTo>
                  <a:pt x="137160" y="274320"/>
                </a:lnTo>
                <a:lnTo>
                  <a:pt x="180490" y="267321"/>
                </a:lnTo>
                <a:lnTo>
                  <a:pt x="218139" y="247838"/>
                </a:lnTo>
                <a:lnTo>
                  <a:pt x="247838" y="218139"/>
                </a:lnTo>
                <a:lnTo>
                  <a:pt x="267321" y="180490"/>
                </a:lnTo>
                <a:lnTo>
                  <a:pt x="274319" y="137160"/>
                </a:lnTo>
                <a:lnTo>
                  <a:pt x="267321" y="93829"/>
                </a:lnTo>
                <a:lnTo>
                  <a:pt x="247838" y="56180"/>
                </a:lnTo>
                <a:lnTo>
                  <a:pt x="218139" y="26481"/>
                </a:lnTo>
                <a:lnTo>
                  <a:pt x="180490" y="6998"/>
                </a:lnTo>
                <a:lnTo>
                  <a:pt x="137160" y="0"/>
                </a:lnTo>
                <a:close/>
              </a:path>
            </a:pathLst>
          </a:custGeom>
          <a:solidFill>
            <a:srgbClr val="2E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519" y="2180844"/>
            <a:ext cx="171450" cy="3657600"/>
          </a:xfrm>
          <a:custGeom>
            <a:avLst/>
            <a:gdLst/>
            <a:ahLst/>
            <a:cxnLst/>
            <a:rect l="l" t="t" r="r" b="b"/>
            <a:pathLst>
              <a:path w="171450" h="3657600">
                <a:moveTo>
                  <a:pt x="114300" y="142875"/>
                </a:moveTo>
                <a:lnTo>
                  <a:pt x="57150" y="142875"/>
                </a:lnTo>
                <a:lnTo>
                  <a:pt x="57150" y="3657600"/>
                </a:lnTo>
                <a:lnTo>
                  <a:pt x="114300" y="3657600"/>
                </a:lnTo>
                <a:lnTo>
                  <a:pt x="114300" y="142875"/>
                </a:lnTo>
                <a:close/>
              </a:path>
              <a:path w="171450" h="3657600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3657600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2E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3975" y="5819952"/>
            <a:ext cx="108902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HK" sz="2000" spc="-10" dirty="0" err="1">
                <a:solidFill>
                  <a:srgbClr val="009D9C"/>
                </a:solidFill>
                <a:latin typeface="Arial MT"/>
                <a:cs typeface="Arial MT"/>
              </a:rPr>
              <a:t>歡迎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17902" y="5819952"/>
            <a:ext cx="113474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HK" sz="2000" dirty="0" err="1">
                <a:solidFill>
                  <a:srgbClr val="009D9C"/>
                </a:solidFill>
                <a:latin typeface="Arial MT"/>
                <a:cs typeface="Arial MT"/>
              </a:rPr>
              <a:t>不偏好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49900" y="5819952"/>
            <a:ext cx="84264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HK" sz="2000" spc="-10" dirty="0" err="1">
                <a:solidFill>
                  <a:srgbClr val="009D9C"/>
                </a:solidFill>
                <a:latin typeface="Arial MT"/>
                <a:cs typeface="Arial MT"/>
              </a:rPr>
              <a:t>不確定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30224" y="5449823"/>
            <a:ext cx="10006965" cy="353695"/>
          </a:xfrm>
          <a:custGeom>
            <a:avLst/>
            <a:gdLst/>
            <a:ahLst/>
            <a:cxnLst/>
            <a:rect l="l" t="t" r="r" b="b"/>
            <a:pathLst>
              <a:path w="10006965" h="353695">
                <a:moveTo>
                  <a:pt x="9829800" y="0"/>
                </a:moveTo>
                <a:lnTo>
                  <a:pt x="9829800" y="88391"/>
                </a:lnTo>
                <a:lnTo>
                  <a:pt x="176784" y="88391"/>
                </a:lnTo>
                <a:lnTo>
                  <a:pt x="176784" y="0"/>
                </a:lnTo>
                <a:lnTo>
                  <a:pt x="0" y="176784"/>
                </a:lnTo>
                <a:lnTo>
                  <a:pt x="176784" y="353567"/>
                </a:lnTo>
                <a:lnTo>
                  <a:pt x="176784" y="265175"/>
                </a:lnTo>
                <a:lnTo>
                  <a:pt x="9829800" y="265175"/>
                </a:lnTo>
                <a:lnTo>
                  <a:pt x="9829800" y="353567"/>
                </a:lnTo>
                <a:lnTo>
                  <a:pt x="10006584" y="176784"/>
                </a:lnTo>
                <a:lnTo>
                  <a:pt x="9829800" y="0"/>
                </a:lnTo>
                <a:close/>
              </a:path>
            </a:pathLst>
          </a:custGeom>
          <a:solidFill>
            <a:srgbClr val="2E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0893" y="1700275"/>
            <a:ext cx="1273175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en-HK" sz="1400" dirty="0" err="1">
                <a:latin typeface="Arial"/>
                <a:cs typeface="Arial"/>
              </a:rPr>
              <a:t>自認對科技的準備就緒的程度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0141" y="2664028"/>
            <a:ext cx="23736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情感分析和讀者反饋</a:t>
            </a:r>
            <a:endParaRPr lang="zh-TW" altLang="en-US" sz="1800" dirty="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80432" y="2350007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19">
                <a:moveTo>
                  <a:pt x="137159" y="0"/>
                </a:moveTo>
                <a:lnTo>
                  <a:pt x="93829" y="6998"/>
                </a:lnTo>
                <a:lnTo>
                  <a:pt x="56180" y="26481"/>
                </a:lnTo>
                <a:lnTo>
                  <a:pt x="26481" y="56180"/>
                </a:lnTo>
                <a:lnTo>
                  <a:pt x="6998" y="93829"/>
                </a:lnTo>
                <a:lnTo>
                  <a:pt x="0" y="137159"/>
                </a:lnTo>
                <a:lnTo>
                  <a:pt x="6998" y="180490"/>
                </a:lnTo>
                <a:lnTo>
                  <a:pt x="26481" y="218139"/>
                </a:lnTo>
                <a:lnTo>
                  <a:pt x="56180" y="247838"/>
                </a:lnTo>
                <a:lnTo>
                  <a:pt x="93829" y="267321"/>
                </a:lnTo>
                <a:lnTo>
                  <a:pt x="137159" y="274319"/>
                </a:lnTo>
                <a:lnTo>
                  <a:pt x="180490" y="267321"/>
                </a:lnTo>
                <a:lnTo>
                  <a:pt x="218139" y="247838"/>
                </a:lnTo>
                <a:lnTo>
                  <a:pt x="247838" y="218139"/>
                </a:lnTo>
                <a:lnTo>
                  <a:pt x="267321" y="180490"/>
                </a:lnTo>
                <a:lnTo>
                  <a:pt x="274319" y="137159"/>
                </a:lnTo>
                <a:lnTo>
                  <a:pt x="267321" y="93829"/>
                </a:lnTo>
                <a:lnTo>
                  <a:pt x="247838" y="56180"/>
                </a:lnTo>
                <a:lnTo>
                  <a:pt x="218139" y="26481"/>
                </a:lnTo>
                <a:lnTo>
                  <a:pt x="180490" y="6998"/>
                </a:lnTo>
                <a:lnTo>
                  <a:pt x="137159" y="0"/>
                </a:lnTo>
                <a:close/>
              </a:path>
            </a:pathLst>
          </a:custGeom>
          <a:solidFill>
            <a:srgbClr val="2E469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863" y="2353055"/>
            <a:ext cx="5660390" cy="3807460"/>
          </a:xfrm>
          <a:custGeom>
            <a:avLst/>
            <a:gdLst/>
            <a:ahLst/>
            <a:cxnLst/>
            <a:rect l="l" t="t" r="r" b="b"/>
            <a:pathLst>
              <a:path w="5660390" h="3807460">
                <a:moveTo>
                  <a:pt x="5660136" y="0"/>
                </a:moveTo>
                <a:lnTo>
                  <a:pt x="0" y="0"/>
                </a:lnTo>
                <a:lnTo>
                  <a:pt x="0" y="3806952"/>
                </a:lnTo>
                <a:lnTo>
                  <a:pt x="5660136" y="3806952"/>
                </a:lnTo>
                <a:lnTo>
                  <a:pt x="5660136" y="0"/>
                </a:lnTo>
                <a:close/>
              </a:path>
            </a:pathLst>
          </a:custGeom>
          <a:solidFill>
            <a:srgbClr val="E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550100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對測試材料的偏好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CN" b="1" spc="-10" dirty="0">
                <a:solidFill>
                  <a:schemeClr val="tx1"/>
                </a:solidFill>
              </a:rPr>
              <a:t>——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區塊鏈</a:t>
            </a:r>
            <a:endParaRPr spc="-10" dirty="0">
              <a:solidFill>
                <a:schemeClr val="tx1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2336" y="274412"/>
            <a:ext cx="11638915" cy="1266190"/>
            <a:chOff x="402336" y="274412"/>
            <a:chExt cx="11638915" cy="12661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1268" y="274412"/>
              <a:ext cx="3169836" cy="1266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2336" y="731520"/>
              <a:ext cx="8555990" cy="756285"/>
            </a:xfrm>
            <a:custGeom>
              <a:avLst/>
              <a:gdLst/>
              <a:ahLst/>
              <a:cxnLst/>
              <a:rect l="l" t="t" r="r" b="b"/>
              <a:pathLst>
                <a:path w="8555990" h="756285">
                  <a:moveTo>
                    <a:pt x="8555736" y="0"/>
                  </a:moveTo>
                  <a:lnTo>
                    <a:pt x="0" y="0"/>
                  </a:lnTo>
                  <a:lnTo>
                    <a:pt x="0" y="755903"/>
                  </a:lnTo>
                  <a:lnTo>
                    <a:pt x="8555736" y="755903"/>
                  </a:lnTo>
                  <a:lnTo>
                    <a:pt x="8555736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4312" y="1063678"/>
            <a:ext cx="7317740" cy="1218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4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區塊鏈是最受歡迎的技術，因為它可以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確保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新聞的準確性和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留下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記錄。</a:t>
            </a:r>
            <a:endParaRPr lang="en-HK" altLang="zh-TW"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 lvl="4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zh-TW" altLang="en-US"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33655">
              <a:lnSpc>
                <a:spcPct val="100000"/>
              </a:lnSpc>
            </a:pPr>
            <a:r>
              <a:rPr lang="en-HK" sz="2000" b="1" dirty="0" err="1">
                <a:solidFill>
                  <a:srgbClr val="009D9C"/>
                </a:solidFill>
                <a:latin typeface="Arial"/>
                <a:cs typeface="Arial"/>
              </a:rPr>
              <a:t>區塊鏈用於新聞查證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59595" y="251459"/>
            <a:ext cx="822960" cy="457200"/>
          </a:xfrm>
          <a:custGeom>
            <a:avLst/>
            <a:gdLst/>
            <a:ahLst/>
            <a:cxnLst/>
            <a:rect l="l" t="t" r="r" b="b"/>
            <a:pathLst>
              <a:path w="822959" h="457200">
                <a:moveTo>
                  <a:pt x="0" y="228600"/>
                </a:moveTo>
                <a:lnTo>
                  <a:pt x="17425" y="162582"/>
                </a:lnTo>
                <a:lnTo>
                  <a:pt x="66304" y="104131"/>
                </a:lnTo>
                <a:lnTo>
                  <a:pt x="100946" y="78627"/>
                </a:lnTo>
                <a:lnTo>
                  <a:pt x="141539" y="56076"/>
                </a:lnTo>
                <a:lnTo>
                  <a:pt x="187447" y="36832"/>
                </a:lnTo>
                <a:lnTo>
                  <a:pt x="238032" y="21248"/>
                </a:lnTo>
                <a:lnTo>
                  <a:pt x="292657" y="9679"/>
                </a:lnTo>
                <a:lnTo>
                  <a:pt x="350686" y="2478"/>
                </a:lnTo>
                <a:lnTo>
                  <a:pt x="411479" y="0"/>
                </a:lnTo>
                <a:lnTo>
                  <a:pt x="472273" y="2478"/>
                </a:lnTo>
                <a:lnTo>
                  <a:pt x="530302" y="9679"/>
                </a:lnTo>
                <a:lnTo>
                  <a:pt x="584927" y="21248"/>
                </a:lnTo>
                <a:lnTo>
                  <a:pt x="635512" y="36832"/>
                </a:lnTo>
                <a:lnTo>
                  <a:pt x="681420" y="56076"/>
                </a:lnTo>
                <a:lnTo>
                  <a:pt x="722013" y="78627"/>
                </a:lnTo>
                <a:lnTo>
                  <a:pt x="756655" y="104131"/>
                </a:lnTo>
                <a:lnTo>
                  <a:pt x="784707" y="132234"/>
                </a:lnTo>
                <a:lnTo>
                  <a:pt x="818497" y="194822"/>
                </a:lnTo>
                <a:lnTo>
                  <a:pt x="822959" y="228600"/>
                </a:lnTo>
                <a:lnTo>
                  <a:pt x="818497" y="262377"/>
                </a:lnTo>
                <a:lnTo>
                  <a:pt x="784707" y="324965"/>
                </a:lnTo>
                <a:lnTo>
                  <a:pt x="756655" y="353068"/>
                </a:lnTo>
                <a:lnTo>
                  <a:pt x="722013" y="378572"/>
                </a:lnTo>
                <a:lnTo>
                  <a:pt x="681420" y="401123"/>
                </a:lnTo>
                <a:lnTo>
                  <a:pt x="635512" y="420367"/>
                </a:lnTo>
                <a:lnTo>
                  <a:pt x="584927" y="435951"/>
                </a:lnTo>
                <a:lnTo>
                  <a:pt x="530302" y="447520"/>
                </a:lnTo>
                <a:lnTo>
                  <a:pt x="472273" y="454721"/>
                </a:lnTo>
                <a:lnTo>
                  <a:pt x="411479" y="457200"/>
                </a:lnTo>
                <a:lnTo>
                  <a:pt x="350686" y="454721"/>
                </a:lnTo>
                <a:lnTo>
                  <a:pt x="292657" y="447520"/>
                </a:lnTo>
                <a:lnTo>
                  <a:pt x="238032" y="435951"/>
                </a:lnTo>
                <a:lnTo>
                  <a:pt x="187447" y="420367"/>
                </a:lnTo>
                <a:lnTo>
                  <a:pt x="141539" y="401123"/>
                </a:lnTo>
                <a:lnTo>
                  <a:pt x="100946" y="378572"/>
                </a:lnTo>
                <a:lnTo>
                  <a:pt x="66304" y="353068"/>
                </a:lnTo>
                <a:lnTo>
                  <a:pt x="38252" y="324965"/>
                </a:lnTo>
                <a:lnTo>
                  <a:pt x="4462" y="262377"/>
                </a:lnTo>
                <a:lnTo>
                  <a:pt x="0" y="228600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03264" y="2353055"/>
            <a:ext cx="5660390" cy="3558667"/>
          </a:xfrm>
          <a:prstGeom prst="rect">
            <a:avLst/>
          </a:prstGeom>
          <a:solidFill>
            <a:srgbClr val="F9E3D2"/>
          </a:solidFill>
        </p:spPr>
        <p:txBody>
          <a:bodyPr vert="horz" wrap="square" lIns="0" tIns="723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70"/>
              </a:spcBef>
            </a:pPr>
            <a:r>
              <a:rPr lang="en-HK" sz="1800" b="1" dirty="0" err="1">
                <a:latin typeface="Arial"/>
                <a:cs typeface="Arial"/>
              </a:rPr>
              <a:t>厭惡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lang="en-HK" sz="1800" b="1" dirty="0" err="1">
                <a:latin typeface="Arial"/>
                <a:cs typeface="Arial"/>
              </a:rPr>
              <a:t>憂慮</a:t>
            </a:r>
            <a:endParaRPr sz="1800" dirty="0">
              <a:latin typeface="Arial"/>
              <a:cs typeface="Arial"/>
            </a:endParaRPr>
          </a:p>
          <a:p>
            <a:pPr marL="431165" indent="-286385">
              <a:lnSpc>
                <a:spcPct val="100000"/>
              </a:lnSpc>
              <a:spcBef>
                <a:spcPts val="1300"/>
              </a:spcBef>
              <a:buChar char="•"/>
              <a:tabLst>
                <a:tab pos="43116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上傳者的意圖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431165" indent="-286385">
              <a:lnSpc>
                <a:spcPct val="100000"/>
              </a:lnSpc>
              <a:spcBef>
                <a:spcPts val="1300"/>
              </a:spcBef>
              <a:buChar char="•"/>
              <a:tabLst>
                <a:tab pos="43116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數據量或可訪問性的任何限制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45"/>
              </a:spcBef>
            </a:pPr>
            <a:endParaRPr sz="1800" dirty="0">
              <a:latin typeface="Arial MT"/>
              <a:cs typeface="Arial MT"/>
            </a:endParaRPr>
          </a:p>
          <a:p>
            <a:pPr marL="41275" algn="ctr">
              <a:lnSpc>
                <a:spcPts val="1980"/>
              </a:lnSpc>
              <a:spcBef>
                <a:spcPts val="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0" dirty="0">
                <a:latin typeface="Microsoft JhengHei"/>
                <a:cs typeface="Microsoft JhengHei"/>
              </a:rPr>
              <a:t>最初我覺得區塊鏈是蠻好的</a:t>
            </a:r>
            <a:r>
              <a:rPr sz="1600" i="1" spc="35" dirty="0">
                <a:latin typeface="Arial"/>
                <a:cs typeface="Arial"/>
              </a:rPr>
              <a:t>, </a:t>
            </a:r>
            <a:r>
              <a:rPr sz="1700" spc="-135" dirty="0">
                <a:latin typeface="Microsoft JhengHei"/>
                <a:cs typeface="Microsoft JhengHei"/>
              </a:rPr>
              <a:t>問題是有多少能</a:t>
            </a:r>
            <a:r>
              <a:rPr sz="1600" i="1" dirty="0">
                <a:latin typeface="Arial"/>
                <a:cs typeface="Arial"/>
              </a:rPr>
              <a:t>fact</a:t>
            </a:r>
            <a:r>
              <a:rPr sz="1600" i="1" spc="5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check</a:t>
            </a:r>
            <a:r>
              <a:rPr sz="1700" spc="-10" dirty="0">
                <a:latin typeface="Microsoft JhengHei"/>
                <a:cs typeface="Microsoft JhengHei"/>
              </a:rPr>
              <a:t>，</a:t>
            </a:r>
            <a:endParaRPr sz="1700" dirty="0">
              <a:latin typeface="Microsoft JhengHei"/>
              <a:cs typeface="Microsoft JhengHei"/>
            </a:endParaRPr>
          </a:p>
          <a:p>
            <a:pPr marL="266700" marR="485775">
              <a:lnSpc>
                <a:spcPts val="1920"/>
              </a:lnSpc>
              <a:spcBef>
                <a:spcPts val="105"/>
              </a:spcBef>
            </a:pPr>
            <a:r>
              <a:rPr sz="1700" spc="-110" dirty="0">
                <a:latin typeface="Microsoft JhengHei"/>
                <a:cs typeface="Microsoft JhengHei"/>
              </a:rPr>
              <a:t>有什麽</a:t>
            </a:r>
            <a:r>
              <a:rPr sz="1600" i="1" spc="-10" dirty="0">
                <a:latin typeface="Arial"/>
                <a:cs typeface="Arial"/>
              </a:rPr>
              <a:t>limitation</a:t>
            </a:r>
            <a:r>
              <a:rPr sz="1700" spc="-10" dirty="0">
                <a:latin typeface="Microsoft JhengHei"/>
                <a:cs typeface="Microsoft JhengHei"/>
              </a:rPr>
              <a:t>，</a:t>
            </a:r>
            <a:r>
              <a:rPr sz="1600" i="1" spc="-10" dirty="0">
                <a:latin typeface="Arial"/>
                <a:cs typeface="Arial"/>
              </a:rPr>
              <a:t>accessibility</a:t>
            </a:r>
            <a:r>
              <a:rPr sz="1700" spc="-120" dirty="0">
                <a:latin typeface="Microsoft JhengHei"/>
                <a:cs typeface="Microsoft JhengHei"/>
              </a:rPr>
              <a:t>在那裡</a:t>
            </a:r>
            <a:r>
              <a:rPr sz="1600" i="1" spc="-20" dirty="0">
                <a:latin typeface="Arial"/>
                <a:cs typeface="Arial"/>
              </a:rPr>
              <a:t>… </a:t>
            </a:r>
            <a:r>
              <a:rPr sz="1700" spc="-110" dirty="0">
                <a:latin typeface="Microsoft JhengHei"/>
                <a:cs typeface="Microsoft JhengHei"/>
              </a:rPr>
              <a:t>遠景很美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80" dirty="0">
                <a:latin typeface="Microsoft JhengHei"/>
                <a:cs typeface="Microsoft JhengHei"/>
              </a:rPr>
              <a:t>但原</a:t>
            </a:r>
            <a:r>
              <a:rPr sz="1700" spc="-110" dirty="0">
                <a:latin typeface="Microsoft JhengHei"/>
                <a:cs typeface="Microsoft JhengHei"/>
              </a:rPr>
              <a:t>來它的</a:t>
            </a:r>
            <a:r>
              <a:rPr sz="1600" i="1" spc="-10" dirty="0">
                <a:latin typeface="Arial"/>
                <a:cs typeface="Arial"/>
              </a:rPr>
              <a:t>back-end</a:t>
            </a:r>
            <a:r>
              <a:rPr sz="1700" spc="-105" dirty="0">
                <a:latin typeface="Microsoft JhengHei"/>
                <a:cs typeface="Microsoft JhengHei"/>
              </a:rPr>
              <a:t>可能是有一個 </a:t>
            </a:r>
            <a:r>
              <a:rPr sz="1600" i="1" dirty="0">
                <a:latin typeface="Arial"/>
                <a:cs typeface="Arial"/>
              </a:rPr>
              <a:t>intention</a:t>
            </a:r>
            <a:r>
              <a:rPr sz="1600" i="1" spc="2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910" y="4642168"/>
            <a:ext cx="48768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00" i="1" spc="-10" dirty="0">
                <a:latin typeface="Arial"/>
                <a:cs typeface="Arial"/>
              </a:rPr>
              <a:t>“2014</a:t>
            </a:r>
            <a:r>
              <a:rPr sz="1700" spc="-114" dirty="0">
                <a:latin typeface="Microsoft JhengHei"/>
                <a:cs typeface="Microsoft JhengHei"/>
              </a:rPr>
              <a:t>年七警案</a:t>
            </a:r>
            <a:r>
              <a:rPr sz="1600" i="1" spc="25" dirty="0">
                <a:latin typeface="Arial"/>
                <a:cs typeface="Arial"/>
              </a:rPr>
              <a:t>, </a:t>
            </a:r>
            <a:r>
              <a:rPr sz="1700" spc="-114" dirty="0">
                <a:latin typeface="Microsoft JhengHei"/>
                <a:cs typeface="Microsoft JhengHei"/>
              </a:rPr>
              <a:t>當年</a:t>
            </a:r>
            <a:r>
              <a:rPr sz="1600" i="1" dirty="0">
                <a:latin typeface="Arial"/>
                <a:cs typeface="Arial"/>
              </a:rPr>
              <a:t>TVB</a:t>
            </a:r>
            <a:r>
              <a:rPr sz="1700" spc="-120" dirty="0">
                <a:latin typeface="Microsoft JhengHei"/>
                <a:cs typeface="Microsoft JhengHei"/>
              </a:rPr>
              <a:t>把它拍攝下來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14" dirty="0">
                <a:latin typeface="Microsoft JhengHei"/>
                <a:cs typeface="Microsoft JhengHei"/>
              </a:rPr>
              <a:t>但到早上</a:t>
            </a:r>
            <a:r>
              <a:rPr sz="1600" i="1" spc="-10" dirty="0">
                <a:latin typeface="Arial"/>
                <a:cs typeface="Arial"/>
              </a:rPr>
              <a:t>6</a:t>
            </a:r>
            <a:r>
              <a:rPr sz="1700" spc="-110" dirty="0">
                <a:latin typeface="Microsoft JhengHei"/>
                <a:cs typeface="Microsoft JhengHei"/>
              </a:rPr>
              <a:t>時</a:t>
            </a:r>
            <a:r>
              <a:rPr sz="1600" i="1" spc="-50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700" spc="-110" dirty="0">
                <a:latin typeface="Microsoft JhengHei"/>
                <a:cs typeface="Microsoft JhengHei"/>
              </a:rPr>
              <a:t>要它全部下架</a:t>
            </a:r>
            <a:r>
              <a:rPr sz="1600" i="1" spc="-5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但是有區塊鏈</a:t>
            </a:r>
            <a:r>
              <a:rPr sz="1600" i="1" spc="-15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便可以保存。</a:t>
            </a:r>
            <a:r>
              <a:rPr sz="1600" i="1" spc="229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0208" y="5430346"/>
            <a:ext cx="4779010" cy="5276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254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0" dirty="0">
                <a:latin typeface="Microsoft JhengHei"/>
                <a:cs typeface="Microsoft JhengHei"/>
              </a:rPr>
              <a:t>就算出了第五版，你也可以按入去看你修改了什麼，</a:t>
            </a:r>
            <a:r>
              <a:rPr sz="1700" spc="-110" dirty="0">
                <a:latin typeface="Microsoft JhengHei"/>
                <a:cs typeface="Microsoft JhengHei"/>
              </a:rPr>
              <a:t>會有監察。</a:t>
            </a:r>
            <a:r>
              <a:rPr sz="1600" i="1" spc="21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519" y="2412619"/>
            <a:ext cx="4018279" cy="117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6645">
              <a:lnSpc>
                <a:spcPct val="100000"/>
              </a:lnSpc>
              <a:spcBef>
                <a:spcPts val="100"/>
              </a:spcBef>
            </a:pPr>
            <a:r>
              <a:rPr lang="en-HK" sz="1800" b="1" spc="-10" dirty="0" err="1">
                <a:latin typeface="Arial"/>
                <a:cs typeface="Arial"/>
              </a:rPr>
              <a:t>喜歡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spcBef>
                <a:spcPts val="1305"/>
              </a:spcBef>
              <a:buChar char="•"/>
              <a:tabLst>
                <a:tab pos="299085" algn="l"/>
              </a:tabLst>
            </a:pPr>
            <a:r>
              <a:rPr lang="en-US" dirty="0" err="1">
                <a:solidFill>
                  <a:srgbClr val="000000"/>
                </a:solidFill>
                <a:latin typeface="-apple-system"/>
              </a:rPr>
              <a:t>作為歷史紀錄的用途</a:t>
            </a:r>
            <a:endParaRPr lang="en-HK" dirty="0">
              <a:solidFill>
                <a:srgbClr val="000000"/>
              </a:solidFill>
              <a:latin typeface="-apple-system"/>
            </a:endParaRPr>
          </a:p>
          <a:p>
            <a:pPr marL="299085" indent="-286385">
              <a:spcBef>
                <a:spcPts val="1305"/>
              </a:spcBef>
              <a:buChar char="•"/>
              <a:tabLst>
                <a:tab pos="299085" algn="l"/>
              </a:tabLst>
            </a:pPr>
            <a:r>
              <a:rPr lang="en-HK" dirty="0" err="1">
                <a:solidFill>
                  <a:srgbClr val="000000"/>
                </a:solidFill>
                <a:latin typeface="-apple-system"/>
              </a:rPr>
              <a:t>查證任何改動和更新</a:t>
            </a:r>
            <a:endParaRPr lang="en-HK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87598" y="2151192"/>
            <a:ext cx="1105535" cy="902969"/>
          </a:xfrm>
          <a:custGeom>
            <a:avLst/>
            <a:gdLst/>
            <a:ahLst/>
            <a:cxnLst/>
            <a:rect l="l" t="t" r="r" b="b"/>
            <a:pathLst>
              <a:path w="1105535" h="902969">
                <a:moveTo>
                  <a:pt x="857018" y="0"/>
                </a:moveTo>
                <a:lnTo>
                  <a:pt x="816616" y="1499"/>
                </a:lnTo>
                <a:lnTo>
                  <a:pt x="776008" y="8923"/>
                </a:lnTo>
                <a:lnTo>
                  <a:pt x="735853" y="22495"/>
                </a:lnTo>
                <a:lnTo>
                  <a:pt x="696809" y="42441"/>
                </a:lnTo>
                <a:lnTo>
                  <a:pt x="659533" y="68985"/>
                </a:lnTo>
                <a:lnTo>
                  <a:pt x="624684" y="102354"/>
                </a:lnTo>
                <a:lnTo>
                  <a:pt x="592920" y="142770"/>
                </a:lnTo>
                <a:lnTo>
                  <a:pt x="564899" y="190460"/>
                </a:lnTo>
                <a:lnTo>
                  <a:pt x="552497" y="217103"/>
                </a:lnTo>
                <a:lnTo>
                  <a:pt x="540095" y="190460"/>
                </a:lnTo>
                <a:lnTo>
                  <a:pt x="512074" y="142770"/>
                </a:lnTo>
                <a:lnTo>
                  <a:pt x="480310" y="102354"/>
                </a:lnTo>
                <a:lnTo>
                  <a:pt x="445461" y="68985"/>
                </a:lnTo>
                <a:lnTo>
                  <a:pt x="408185" y="42441"/>
                </a:lnTo>
                <a:lnTo>
                  <a:pt x="369141" y="22495"/>
                </a:lnTo>
                <a:lnTo>
                  <a:pt x="328986" y="8923"/>
                </a:lnTo>
                <a:lnTo>
                  <a:pt x="288378" y="1499"/>
                </a:lnTo>
                <a:lnTo>
                  <a:pt x="247976" y="0"/>
                </a:lnTo>
                <a:lnTo>
                  <a:pt x="228057" y="1401"/>
                </a:lnTo>
                <a:lnTo>
                  <a:pt x="189197" y="8365"/>
                </a:lnTo>
                <a:lnTo>
                  <a:pt x="152186" y="20691"/>
                </a:lnTo>
                <a:lnTo>
                  <a:pt x="117684" y="38153"/>
                </a:lnTo>
                <a:lnTo>
                  <a:pt x="86348" y="60526"/>
                </a:lnTo>
                <a:lnTo>
                  <a:pt x="58836" y="87586"/>
                </a:lnTo>
                <a:lnTo>
                  <a:pt x="35806" y="119108"/>
                </a:lnTo>
                <a:lnTo>
                  <a:pt x="17917" y="154866"/>
                </a:lnTo>
                <a:lnTo>
                  <a:pt x="5825" y="194636"/>
                </a:lnTo>
                <a:lnTo>
                  <a:pt x="190" y="238193"/>
                </a:lnTo>
                <a:lnTo>
                  <a:pt x="0" y="261321"/>
                </a:lnTo>
                <a:lnTo>
                  <a:pt x="1669" y="285311"/>
                </a:lnTo>
                <a:lnTo>
                  <a:pt x="10921" y="335767"/>
                </a:lnTo>
                <a:lnTo>
                  <a:pt x="28602" y="389334"/>
                </a:lnTo>
                <a:lnTo>
                  <a:pt x="55372" y="445788"/>
                </a:lnTo>
                <a:lnTo>
                  <a:pt x="91887" y="504904"/>
                </a:lnTo>
                <a:lnTo>
                  <a:pt x="138807" y="566457"/>
                </a:lnTo>
                <a:lnTo>
                  <a:pt x="166374" y="598077"/>
                </a:lnTo>
                <a:lnTo>
                  <a:pt x="196789" y="630222"/>
                </a:lnTo>
                <a:lnTo>
                  <a:pt x="230134" y="662864"/>
                </a:lnTo>
                <a:lnTo>
                  <a:pt x="266491" y="695974"/>
                </a:lnTo>
                <a:lnTo>
                  <a:pt x="305942" y="729525"/>
                </a:lnTo>
                <a:lnTo>
                  <a:pt x="348571" y="763488"/>
                </a:lnTo>
                <a:lnTo>
                  <a:pt x="394458" y="797836"/>
                </a:lnTo>
                <a:lnTo>
                  <a:pt x="443687" y="832540"/>
                </a:lnTo>
                <a:lnTo>
                  <a:pt x="496339" y="867572"/>
                </a:lnTo>
                <a:lnTo>
                  <a:pt x="552497" y="902903"/>
                </a:lnTo>
                <a:lnTo>
                  <a:pt x="608655" y="867572"/>
                </a:lnTo>
                <a:lnTo>
                  <a:pt x="661307" y="832540"/>
                </a:lnTo>
                <a:lnTo>
                  <a:pt x="710536" y="797836"/>
                </a:lnTo>
                <a:lnTo>
                  <a:pt x="756423" y="763488"/>
                </a:lnTo>
                <a:lnTo>
                  <a:pt x="799052" y="729525"/>
                </a:lnTo>
                <a:lnTo>
                  <a:pt x="838503" y="695974"/>
                </a:lnTo>
                <a:lnTo>
                  <a:pt x="874861" y="662864"/>
                </a:lnTo>
                <a:lnTo>
                  <a:pt x="908205" y="630222"/>
                </a:lnTo>
                <a:lnTo>
                  <a:pt x="938620" y="598077"/>
                </a:lnTo>
                <a:lnTo>
                  <a:pt x="966187" y="566457"/>
                </a:lnTo>
                <a:lnTo>
                  <a:pt x="990989" y="535390"/>
                </a:lnTo>
                <a:lnTo>
                  <a:pt x="1032624" y="475027"/>
                </a:lnTo>
                <a:lnTo>
                  <a:pt x="1064185" y="417214"/>
                </a:lnTo>
                <a:lnTo>
                  <a:pt x="1086328" y="362175"/>
                </a:lnTo>
                <a:lnTo>
                  <a:pt x="1099712" y="310136"/>
                </a:lnTo>
                <a:lnTo>
                  <a:pt x="1104995" y="261321"/>
                </a:lnTo>
                <a:lnTo>
                  <a:pt x="1104804" y="238193"/>
                </a:lnTo>
                <a:lnTo>
                  <a:pt x="1099169" y="194636"/>
                </a:lnTo>
                <a:lnTo>
                  <a:pt x="1087077" y="154866"/>
                </a:lnTo>
                <a:lnTo>
                  <a:pt x="1069188" y="119108"/>
                </a:lnTo>
                <a:lnTo>
                  <a:pt x="1046158" y="87586"/>
                </a:lnTo>
                <a:lnTo>
                  <a:pt x="1018647" y="60526"/>
                </a:lnTo>
                <a:lnTo>
                  <a:pt x="987310" y="38153"/>
                </a:lnTo>
                <a:lnTo>
                  <a:pt x="952808" y="20691"/>
                </a:lnTo>
                <a:lnTo>
                  <a:pt x="915798" y="8365"/>
                </a:lnTo>
                <a:lnTo>
                  <a:pt x="876937" y="1401"/>
                </a:lnTo>
                <a:lnTo>
                  <a:pt x="85701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28400" y="2458141"/>
            <a:ext cx="82392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2395" algn="l">
              <a:lnSpc>
                <a:spcPct val="100000"/>
              </a:lnSpc>
              <a:spcBef>
                <a:spcPts val="105"/>
              </a:spcBef>
            </a:pPr>
            <a:r>
              <a:rPr lang="en-HK" sz="1000" dirty="0" err="1">
                <a:solidFill>
                  <a:schemeClr val="bg1"/>
                </a:solidFill>
                <a:latin typeface="Arial MT"/>
                <a:cs typeface="Arial MT"/>
              </a:rPr>
              <a:t>更多人提及</a:t>
            </a:r>
            <a:endParaRPr sz="10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863" y="2353055"/>
            <a:ext cx="5660390" cy="3807460"/>
          </a:xfrm>
          <a:custGeom>
            <a:avLst/>
            <a:gdLst/>
            <a:ahLst/>
            <a:cxnLst/>
            <a:rect l="l" t="t" r="r" b="b"/>
            <a:pathLst>
              <a:path w="5660390" h="3807460">
                <a:moveTo>
                  <a:pt x="5660136" y="0"/>
                </a:moveTo>
                <a:lnTo>
                  <a:pt x="0" y="0"/>
                </a:lnTo>
                <a:lnTo>
                  <a:pt x="0" y="3806952"/>
                </a:lnTo>
                <a:lnTo>
                  <a:pt x="5660136" y="3806952"/>
                </a:lnTo>
                <a:lnTo>
                  <a:pt x="5660136" y="0"/>
                </a:lnTo>
                <a:close/>
              </a:path>
            </a:pathLst>
          </a:custGeom>
          <a:solidFill>
            <a:srgbClr val="E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311" y="355219"/>
            <a:ext cx="5498541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對測試材料的偏好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CN" b="1" spc="-10" dirty="0">
                <a:solidFill>
                  <a:schemeClr val="tx1"/>
                </a:solidFill>
              </a:rPr>
              <a:t>——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聊天機器人</a:t>
            </a:r>
            <a:endParaRPr spc="-10" dirty="0">
              <a:solidFill>
                <a:schemeClr val="tx1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2336" y="274412"/>
            <a:ext cx="11638915" cy="1266190"/>
            <a:chOff x="402336" y="274412"/>
            <a:chExt cx="11638915" cy="12661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1268" y="274412"/>
              <a:ext cx="3169836" cy="1266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2336" y="731520"/>
              <a:ext cx="8555990" cy="756285"/>
            </a:xfrm>
            <a:custGeom>
              <a:avLst/>
              <a:gdLst/>
              <a:ahLst/>
              <a:cxnLst/>
              <a:rect l="l" t="t" r="r" b="b"/>
              <a:pathLst>
                <a:path w="8555990" h="756285">
                  <a:moveTo>
                    <a:pt x="8555736" y="0"/>
                  </a:moveTo>
                  <a:lnTo>
                    <a:pt x="0" y="0"/>
                  </a:lnTo>
                  <a:lnTo>
                    <a:pt x="0" y="755903"/>
                  </a:lnTo>
                  <a:lnTo>
                    <a:pt x="8555736" y="755903"/>
                  </a:lnTo>
                  <a:lnTo>
                    <a:pt x="8555736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96628" y="644652"/>
              <a:ext cx="822960" cy="457200"/>
            </a:xfrm>
            <a:custGeom>
              <a:avLst/>
              <a:gdLst/>
              <a:ahLst/>
              <a:cxnLst/>
              <a:rect l="l" t="t" r="r" b="b"/>
              <a:pathLst>
                <a:path w="822959" h="457200">
                  <a:moveTo>
                    <a:pt x="0" y="228600"/>
                  </a:moveTo>
                  <a:lnTo>
                    <a:pt x="17425" y="162582"/>
                  </a:lnTo>
                  <a:lnTo>
                    <a:pt x="66304" y="104131"/>
                  </a:lnTo>
                  <a:lnTo>
                    <a:pt x="100946" y="78627"/>
                  </a:lnTo>
                  <a:lnTo>
                    <a:pt x="141539" y="56076"/>
                  </a:lnTo>
                  <a:lnTo>
                    <a:pt x="187447" y="36832"/>
                  </a:lnTo>
                  <a:lnTo>
                    <a:pt x="238032" y="21248"/>
                  </a:lnTo>
                  <a:lnTo>
                    <a:pt x="292657" y="9679"/>
                  </a:lnTo>
                  <a:lnTo>
                    <a:pt x="350686" y="2478"/>
                  </a:lnTo>
                  <a:lnTo>
                    <a:pt x="411479" y="0"/>
                  </a:lnTo>
                  <a:lnTo>
                    <a:pt x="472273" y="2478"/>
                  </a:lnTo>
                  <a:lnTo>
                    <a:pt x="530302" y="9679"/>
                  </a:lnTo>
                  <a:lnTo>
                    <a:pt x="584927" y="21248"/>
                  </a:lnTo>
                  <a:lnTo>
                    <a:pt x="635512" y="36832"/>
                  </a:lnTo>
                  <a:lnTo>
                    <a:pt x="681420" y="56076"/>
                  </a:lnTo>
                  <a:lnTo>
                    <a:pt x="722013" y="78627"/>
                  </a:lnTo>
                  <a:lnTo>
                    <a:pt x="756655" y="104131"/>
                  </a:lnTo>
                  <a:lnTo>
                    <a:pt x="784707" y="132234"/>
                  </a:lnTo>
                  <a:lnTo>
                    <a:pt x="818497" y="194822"/>
                  </a:lnTo>
                  <a:lnTo>
                    <a:pt x="822960" y="228600"/>
                  </a:lnTo>
                  <a:lnTo>
                    <a:pt x="818497" y="262377"/>
                  </a:lnTo>
                  <a:lnTo>
                    <a:pt x="784707" y="324965"/>
                  </a:lnTo>
                  <a:lnTo>
                    <a:pt x="756655" y="353068"/>
                  </a:lnTo>
                  <a:lnTo>
                    <a:pt x="722013" y="378572"/>
                  </a:lnTo>
                  <a:lnTo>
                    <a:pt x="681420" y="401123"/>
                  </a:lnTo>
                  <a:lnTo>
                    <a:pt x="635512" y="420367"/>
                  </a:lnTo>
                  <a:lnTo>
                    <a:pt x="584927" y="435951"/>
                  </a:lnTo>
                  <a:lnTo>
                    <a:pt x="530302" y="447520"/>
                  </a:lnTo>
                  <a:lnTo>
                    <a:pt x="472273" y="454721"/>
                  </a:lnTo>
                  <a:lnTo>
                    <a:pt x="411479" y="457200"/>
                  </a:lnTo>
                  <a:lnTo>
                    <a:pt x="350686" y="454721"/>
                  </a:lnTo>
                  <a:lnTo>
                    <a:pt x="292657" y="447520"/>
                  </a:lnTo>
                  <a:lnTo>
                    <a:pt x="238032" y="435951"/>
                  </a:lnTo>
                  <a:lnTo>
                    <a:pt x="187447" y="420367"/>
                  </a:lnTo>
                  <a:lnTo>
                    <a:pt x="141539" y="401123"/>
                  </a:lnTo>
                  <a:lnTo>
                    <a:pt x="100946" y="378572"/>
                  </a:lnTo>
                  <a:lnTo>
                    <a:pt x="66304" y="353068"/>
                  </a:lnTo>
                  <a:lnTo>
                    <a:pt x="38252" y="324965"/>
                  </a:lnTo>
                  <a:lnTo>
                    <a:pt x="4462" y="262377"/>
                  </a:lnTo>
                  <a:lnTo>
                    <a:pt x="0" y="22860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4519" y="2412619"/>
            <a:ext cx="5313045" cy="1454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lang="en-HK" sz="1800" b="1" spc="-10" dirty="0" err="1">
                <a:latin typeface="Arial"/>
                <a:cs typeface="Arial"/>
              </a:rPr>
              <a:t>喜歡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05"/>
              </a:spcBef>
              <a:buChar char="•"/>
              <a:tabLst>
                <a:tab pos="2990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快速收集簡單數據的方式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99085" indent="-286385">
              <a:lnSpc>
                <a:spcPct val="100000"/>
              </a:lnSpc>
              <a:spcBef>
                <a:spcPts val="1305"/>
              </a:spcBef>
              <a:buChar char="•"/>
              <a:tabLst>
                <a:tab pos="2990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將觀眾的角色從僅僅是接收者擴闊為詢問者，從而實現更多的互動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3264" y="2353055"/>
            <a:ext cx="5660390" cy="2594300"/>
          </a:xfrm>
          <a:prstGeom prst="rect">
            <a:avLst/>
          </a:prstGeom>
          <a:solidFill>
            <a:srgbClr val="F9E3D2"/>
          </a:solidFill>
        </p:spPr>
        <p:txBody>
          <a:bodyPr vert="horz" wrap="square" lIns="0" tIns="723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70"/>
              </a:spcBef>
            </a:pPr>
            <a:r>
              <a:rPr lang="en-HK" sz="1800" b="1" dirty="0" err="1">
                <a:latin typeface="Arial"/>
                <a:cs typeface="Arial"/>
              </a:rPr>
              <a:t>厭惡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lang="en-HK" sz="1800" b="1" dirty="0" err="1">
                <a:latin typeface="Arial"/>
                <a:cs typeface="Arial"/>
              </a:rPr>
              <a:t>憂慮</a:t>
            </a:r>
            <a:endParaRPr sz="1800" dirty="0">
              <a:latin typeface="Arial"/>
              <a:cs typeface="Arial"/>
            </a:endParaRPr>
          </a:p>
          <a:p>
            <a:pPr marL="431165" marR="532765" indent="-287020">
              <a:lnSpc>
                <a:spcPct val="100000"/>
              </a:lnSpc>
              <a:spcBef>
                <a:spcPts val="1300"/>
              </a:spcBef>
              <a:buChar char="•"/>
              <a:tabLst>
                <a:tab pos="43116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糟糕的對話體驗，例如不回答問題、誤解、缺乏人性化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1800" dirty="0">
              <a:latin typeface="Arial MT"/>
              <a:cs typeface="Arial MT"/>
            </a:endParaRPr>
          </a:p>
          <a:p>
            <a:pPr marL="943610">
              <a:lnSpc>
                <a:spcPct val="100000"/>
              </a:lnSpc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我不喜歡同</a:t>
            </a:r>
            <a:r>
              <a:rPr sz="1600" i="1" dirty="0">
                <a:latin typeface="Arial"/>
                <a:cs typeface="Arial"/>
              </a:rPr>
              <a:t>AI</a:t>
            </a:r>
            <a:r>
              <a:rPr sz="1700" spc="-110" dirty="0">
                <a:latin typeface="Microsoft JhengHei"/>
                <a:cs typeface="Microsoft JhengHei"/>
              </a:rPr>
              <a:t>說話。</a:t>
            </a:r>
            <a:r>
              <a:rPr sz="1600" i="1" spc="22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69204" y="2392425"/>
            <a:ext cx="5435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5"/>
              </a:spcBef>
            </a:pP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More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Mentions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2483" y="718261"/>
            <a:ext cx="7788909" cy="1526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4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en-HK" altLang="zh-TW"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 lvl="4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目前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人們對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聊天機器人使用體驗方面的不滿降低了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他們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對該技術的興趣。</a:t>
            </a:r>
            <a:endParaRPr lang="en-HK" altLang="zh-TW"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 lvl="4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en-HK"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lang="zh-TW" altLang="en-US" sz="2000" b="1" dirty="0">
                <a:solidFill>
                  <a:srgbClr val="009D9C"/>
                </a:solidFill>
                <a:latin typeface="Arial"/>
                <a:cs typeface="Arial"/>
              </a:rPr>
              <a:t>聊天機器人新聞報道和查詢</a:t>
            </a:r>
            <a:endParaRPr lang="en-HK" altLang="zh-TW" sz="2000" b="1" dirty="0">
              <a:solidFill>
                <a:srgbClr val="009D9C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5843" y="4578481"/>
            <a:ext cx="5287010" cy="140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直覺上是進步</a:t>
            </a:r>
            <a:r>
              <a:rPr sz="1600" i="1" dirty="0">
                <a:latin typeface="Arial"/>
                <a:cs typeface="Arial"/>
              </a:rPr>
              <a:t>…</a:t>
            </a:r>
            <a:r>
              <a:rPr sz="1700" spc="-110" dirty="0">
                <a:latin typeface="Microsoft JhengHei"/>
                <a:cs typeface="Microsoft JhengHei"/>
              </a:rPr>
              <a:t>因為</a:t>
            </a:r>
            <a:r>
              <a:rPr sz="1600" i="1" dirty="0">
                <a:latin typeface="Arial"/>
                <a:cs typeface="Arial"/>
              </a:rPr>
              <a:t>big</a:t>
            </a:r>
            <a:r>
              <a:rPr sz="1600" i="1" spc="9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data</a:t>
            </a:r>
            <a:r>
              <a:rPr sz="1700" spc="-110" dirty="0">
                <a:latin typeface="Microsoft JhengHei"/>
                <a:cs typeface="Microsoft JhengHei"/>
              </a:rPr>
              <a:t>可以很快收集到資料，</a:t>
            </a:r>
            <a:endParaRPr sz="1700">
              <a:latin typeface="Microsoft JhengHei"/>
              <a:cs typeface="Microsoft JhengHei"/>
            </a:endParaRPr>
          </a:p>
          <a:p>
            <a:pPr marL="12700">
              <a:lnSpc>
                <a:spcPts val="1980"/>
              </a:lnSpc>
            </a:pPr>
            <a:r>
              <a:rPr sz="1600" i="1" spc="-10" dirty="0">
                <a:latin typeface="Arial"/>
                <a:cs typeface="Arial"/>
              </a:rPr>
              <a:t>Filter</a:t>
            </a:r>
            <a:r>
              <a:rPr sz="1700" spc="-114" dirty="0">
                <a:latin typeface="Microsoft JhengHei"/>
                <a:cs typeface="Microsoft JhengHei"/>
              </a:rPr>
              <a:t>過就可以。</a:t>
            </a:r>
            <a:r>
              <a:rPr sz="1600" i="1" spc="22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596900" marR="5080">
              <a:lnSpc>
                <a:spcPct val="94200"/>
              </a:lnSpc>
              <a:spcBef>
                <a:spcPts val="111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0" dirty="0">
                <a:latin typeface="Microsoft JhengHei"/>
                <a:cs typeface="Microsoft JhengHei"/>
              </a:rPr>
              <a:t>現在不會就這個案件去提問，例如疑凶住在那裡，</a:t>
            </a:r>
            <a:r>
              <a:rPr sz="1700" spc="-135" dirty="0">
                <a:latin typeface="Microsoft JhengHei"/>
                <a:cs typeface="Microsoft JhengHei"/>
              </a:rPr>
              <a:t>讀哪間小學等。現在是它報導多少，你便接收多少；</a:t>
            </a:r>
            <a:r>
              <a:rPr sz="1700" spc="-110" dirty="0">
                <a:latin typeface="Microsoft JhengHei"/>
                <a:cs typeface="Microsoft JhengHei"/>
              </a:rPr>
              <a:t>將來可以去問</a:t>
            </a:r>
            <a:r>
              <a:rPr sz="1600" i="1" spc="-10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也蠻吸引</a:t>
            </a:r>
            <a:r>
              <a:rPr sz="1600" i="1" dirty="0">
                <a:latin typeface="Arial"/>
                <a:cs typeface="Arial"/>
              </a:rPr>
              <a:t>;</a:t>
            </a:r>
            <a:r>
              <a:rPr sz="1700" spc="-110" dirty="0">
                <a:latin typeface="Microsoft JhengHei"/>
                <a:cs typeface="Microsoft JhengHei"/>
              </a:rPr>
              <a:t>。</a:t>
            </a:r>
            <a:r>
              <a:rPr sz="1600" i="1" spc="2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spc="-6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75CEDDF1-D18D-9544-9D6B-694D6AED8496}"/>
              </a:ext>
            </a:extLst>
          </p:cNvPr>
          <p:cNvSpPr/>
          <p:nvPr/>
        </p:nvSpPr>
        <p:spPr>
          <a:xfrm>
            <a:off x="4787598" y="2151192"/>
            <a:ext cx="1105535" cy="902969"/>
          </a:xfrm>
          <a:custGeom>
            <a:avLst/>
            <a:gdLst/>
            <a:ahLst/>
            <a:cxnLst/>
            <a:rect l="l" t="t" r="r" b="b"/>
            <a:pathLst>
              <a:path w="1105535" h="902969">
                <a:moveTo>
                  <a:pt x="857018" y="0"/>
                </a:moveTo>
                <a:lnTo>
                  <a:pt x="816616" y="1499"/>
                </a:lnTo>
                <a:lnTo>
                  <a:pt x="776008" y="8923"/>
                </a:lnTo>
                <a:lnTo>
                  <a:pt x="735853" y="22495"/>
                </a:lnTo>
                <a:lnTo>
                  <a:pt x="696809" y="42441"/>
                </a:lnTo>
                <a:lnTo>
                  <a:pt x="659533" y="68985"/>
                </a:lnTo>
                <a:lnTo>
                  <a:pt x="624684" y="102354"/>
                </a:lnTo>
                <a:lnTo>
                  <a:pt x="592920" y="142770"/>
                </a:lnTo>
                <a:lnTo>
                  <a:pt x="564899" y="190460"/>
                </a:lnTo>
                <a:lnTo>
                  <a:pt x="552497" y="217103"/>
                </a:lnTo>
                <a:lnTo>
                  <a:pt x="540095" y="190460"/>
                </a:lnTo>
                <a:lnTo>
                  <a:pt x="512074" y="142770"/>
                </a:lnTo>
                <a:lnTo>
                  <a:pt x="480310" y="102354"/>
                </a:lnTo>
                <a:lnTo>
                  <a:pt x="445461" y="68985"/>
                </a:lnTo>
                <a:lnTo>
                  <a:pt x="408185" y="42441"/>
                </a:lnTo>
                <a:lnTo>
                  <a:pt x="369141" y="22495"/>
                </a:lnTo>
                <a:lnTo>
                  <a:pt x="328986" y="8923"/>
                </a:lnTo>
                <a:lnTo>
                  <a:pt x="288378" y="1499"/>
                </a:lnTo>
                <a:lnTo>
                  <a:pt x="247976" y="0"/>
                </a:lnTo>
                <a:lnTo>
                  <a:pt x="228057" y="1401"/>
                </a:lnTo>
                <a:lnTo>
                  <a:pt x="189197" y="8365"/>
                </a:lnTo>
                <a:lnTo>
                  <a:pt x="152186" y="20691"/>
                </a:lnTo>
                <a:lnTo>
                  <a:pt x="117684" y="38153"/>
                </a:lnTo>
                <a:lnTo>
                  <a:pt x="86348" y="60526"/>
                </a:lnTo>
                <a:lnTo>
                  <a:pt x="58836" y="87586"/>
                </a:lnTo>
                <a:lnTo>
                  <a:pt x="35806" y="119108"/>
                </a:lnTo>
                <a:lnTo>
                  <a:pt x="17917" y="154866"/>
                </a:lnTo>
                <a:lnTo>
                  <a:pt x="5825" y="194636"/>
                </a:lnTo>
                <a:lnTo>
                  <a:pt x="190" y="238193"/>
                </a:lnTo>
                <a:lnTo>
                  <a:pt x="0" y="261321"/>
                </a:lnTo>
                <a:lnTo>
                  <a:pt x="1669" y="285311"/>
                </a:lnTo>
                <a:lnTo>
                  <a:pt x="10921" y="335767"/>
                </a:lnTo>
                <a:lnTo>
                  <a:pt x="28602" y="389334"/>
                </a:lnTo>
                <a:lnTo>
                  <a:pt x="55372" y="445788"/>
                </a:lnTo>
                <a:lnTo>
                  <a:pt x="91887" y="504904"/>
                </a:lnTo>
                <a:lnTo>
                  <a:pt x="138807" y="566457"/>
                </a:lnTo>
                <a:lnTo>
                  <a:pt x="166374" y="598077"/>
                </a:lnTo>
                <a:lnTo>
                  <a:pt x="196789" y="630222"/>
                </a:lnTo>
                <a:lnTo>
                  <a:pt x="230134" y="662864"/>
                </a:lnTo>
                <a:lnTo>
                  <a:pt x="266491" y="695974"/>
                </a:lnTo>
                <a:lnTo>
                  <a:pt x="305942" y="729525"/>
                </a:lnTo>
                <a:lnTo>
                  <a:pt x="348571" y="763488"/>
                </a:lnTo>
                <a:lnTo>
                  <a:pt x="394458" y="797836"/>
                </a:lnTo>
                <a:lnTo>
                  <a:pt x="443687" y="832540"/>
                </a:lnTo>
                <a:lnTo>
                  <a:pt x="496339" y="867572"/>
                </a:lnTo>
                <a:lnTo>
                  <a:pt x="552497" y="902903"/>
                </a:lnTo>
                <a:lnTo>
                  <a:pt x="608655" y="867572"/>
                </a:lnTo>
                <a:lnTo>
                  <a:pt x="661307" y="832540"/>
                </a:lnTo>
                <a:lnTo>
                  <a:pt x="710536" y="797836"/>
                </a:lnTo>
                <a:lnTo>
                  <a:pt x="756423" y="763488"/>
                </a:lnTo>
                <a:lnTo>
                  <a:pt x="799052" y="729525"/>
                </a:lnTo>
                <a:lnTo>
                  <a:pt x="838503" y="695974"/>
                </a:lnTo>
                <a:lnTo>
                  <a:pt x="874861" y="662864"/>
                </a:lnTo>
                <a:lnTo>
                  <a:pt x="908205" y="630222"/>
                </a:lnTo>
                <a:lnTo>
                  <a:pt x="938620" y="598077"/>
                </a:lnTo>
                <a:lnTo>
                  <a:pt x="966187" y="566457"/>
                </a:lnTo>
                <a:lnTo>
                  <a:pt x="990989" y="535390"/>
                </a:lnTo>
                <a:lnTo>
                  <a:pt x="1032624" y="475027"/>
                </a:lnTo>
                <a:lnTo>
                  <a:pt x="1064185" y="417214"/>
                </a:lnTo>
                <a:lnTo>
                  <a:pt x="1086328" y="362175"/>
                </a:lnTo>
                <a:lnTo>
                  <a:pt x="1099712" y="310136"/>
                </a:lnTo>
                <a:lnTo>
                  <a:pt x="1104995" y="261321"/>
                </a:lnTo>
                <a:lnTo>
                  <a:pt x="1104804" y="238193"/>
                </a:lnTo>
                <a:lnTo>
                  <a:pt x="1099169" y="194636"/>
                </a:lnTo>
                <a:lnTo>
                  <a:pt x="1087077" y="154866"/>
                </a:lnTo>
                <a:lnTo>
                  <a:pt x="1069188" y="119108"/>
                </a:lnTo>
                <a:lnTo>
                  <a:pt x="1046158" y="87586"/>
                </a:lnTo>
                <a:lnTo>
                  <a:pt x="1018647" y="60526"/>
                </a:lnTo>
                <a:lnTo>
                  <a:pt x="987310" y="38153"/>
                </a:lnTo>
                <a:lnTo>
                  <a:pt x="952808" y="20691"/>
                </a:lnTo>
                <a:lnTo>
                  <a:pt x="915798" y="8365"/>
                </a:lnTo>
                <a:lnTo>
                  <a:pt x="876937" y="1401"/>
                </a:lnTo>
                <a:lnTo>
                  <a:pt x="85701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AEC95ECC-2CC4-F54C-8525-5CCFE6CCFC76}"/>
              </a:ext>
            </a:extLst>
          </p:cNvPr>
          <p:cNvSpPr txBox="1"/>
          <p:nvPr/>
        </p:nvSpPr>
        <p:spPr>
          <a:xfrm>
            <a:off x="4928400" y="2458141"/>
            <a:ext cx="82392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2395" algn="l">
              <a:lnSpc>
                <a:spcPct val="100000"/>
              </a:lnSpc>
              <a:spcBef>
                <a:spcPts val="105"/>
              </a:spcBef>
            </a:pPr>
            <a:r>
              <a:rPr lang="en-HK" sz="1000" dirty="0" err="1">
                <a:solidFill>
                  <a:schemeClr val="bg1"/>
                </a:solidFill>
                <a:latin typeface="Arial MT"/>
                <a:cs typeface="Arial MT"/>
              </a:rPr>
              <a:t>更多人提及</a:t>
            </a:r>
            <a:endParaRPr sz="10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700595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對測試材料的偏好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CN" b="1" spc="-10" dirty="0">
                <a:solidFill>
                  <a:schemeClr val="tx1"/>
                </a:solidFill>
              </a:rPr>
              <a:t>——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情感分析</a:t>
            </a:r>
            <a:endParaRPr spc="-10" dirty="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2336" y="274412"/>
            <a:ext cx="11638915" cy="1266190"/>
            <a:chOff x="402336" y="274412"/>
            <a:chExt cx="11638915" cy="1266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1268" y="274412"/>
              <a:ext cx="3169836" cy="12661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2336" y="731520"/>
              <a:ext cx="8555990" cy="756285"/>
            </a:xfrm>
            <a:custGeom>
              <a:avLst/>
              <a:gdLst/>
              <a:ahLst/>
              <a:cxnLst/>
              <a:rect l="l" t="t" r="r" b="b"/>
              <a:pathLst>
                <a:path w="8555990" h="756285">
                  <a:moveTo>
                    <a:pt x="8555736" y="0"/>
                  </a:moveTo>
                  <a:lnTo>
                    <a:pt x="0" y="0"/>
                  </a:lnTo>
                  <a:lnTo>
                    <a:pt x="0" y="755903"/>
                  </a:lnTo>
                  <a:lnTo>
                    <a:pt x="8555736" y="755903"/>
                  </a:lnTo>
                  <a:lnTo>
                    <a:pt x="8555736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73995" y="342900"/>
              <a:ext cx="822960" cy="457200"/>
            </a:xfrm>
            <a:custGeom>
              <a:avLst/>
              <a:gdLst/>
              <a:ahLst/>
              <a:cxnLst/>
              <a:rect l="l" t="t" r="r" b="b"/>
              <a:pathLst>
                <a:path w="822959" h="457200">
                  <a:moveTo>
                    <a:pt x="0" y="228600"/>
                  </a:moveTo>
                  <a:lnTo>
                    <a:pt x="17425" y="162582"/>
                  </a:lnTo>
                  <a:lnTo>
                    <a:pt x="66304" y="104131"/>
                  </a:lnTo>
                  <a:lnTo>
                    <a:pt x="100946" y="78627"/>
                  </a:lnTo>
                  <a:lnTo>
                    <a:pt x="141539" y="56076"/>
                  </a:lnTo>
                  <a:lnTo>
                    <a:pt x="187447" y="36832"/>
                  </a:lnTo>
                  <a:lnTo>
                    <a:pt x="238032" y="21248"/>
                  </a:lnTo>
                  <a:lnTo>
                    <a:pt x="292657" y="9679"/>
                  </a:lnTo>
                  <a:lnTo>
                    <a:pt x="350686" y="2478"/>
                  </a:lnTo>
                  <a:lnTo>
                    <a:pt x="411479" y="0"/>
                  </a:lnTo>
                  <a:lnTo>
                    <a:pt x="472273" y="2478"/>
                  </a:lnTo>
                  <a:lnTo>
                    <a:pt x="530302" y="9679"/>
                  </a:lnTo>
                  <a:lnTo>
                    <a:pt x="584927" y="21248"/>
                  </a:lnTo>
                  <a:lnTo>
                    <a:pt x="635512" y="36832"/>
                  </a:lnTo>
                  <a:lnTo>
                    <a:pt x="681420" y="56076"/>
                  </a:lnTo>
                  <a:lnTo>
                    <a:pt x="722013" y="78627"/>
                  </a:lnTo>
                  <a:lnTo>
                    <a:pt x="756655" y="104131"/>
                  </a:lnTo>
                  <a:lnTo>
                    <a:pt x="784707" y="132234"/>
                  </a:lnTo>
                  <a:lnTo>
                    <a:pt x="818497" y="194822"/>
                  </a:lnTo>
                  <a:lnTo>
                    <a:pt x="822959" y="228600"/>
                  </a:lnTo>
                  <a:lnTo>
                    <a:pt x="818497" y="262377"/>
                  </a:lnTo>
                  <a:lnTo>
                    <a:pt x="784707" y="324965"/>
                  </a:lnTo>
                  <a:lnTo>
                    <a:pt x="756655" y="353068"/>
                  </a:lnTo>
                  <a:lnTo>
                    <a:pt x="722013" y="378572"/>
                  </a:lnTo>
                  <a:lnTo>
                    <a:pt x="681420" y="401123"/>
                  </a:lnTo>
                  <a:lnTo>
                    <a:pt x="635512" y="420367"/>
                  </a:lnTo>
                  <a:lnTo>
                    <a:pt x="584927" y="435951"/>
                  </a:lnTo>
                  <a:lnTo>
                    <a:pt x="530302" y="447520"/>
                  </a:lnTo>
                  <a:lnTo>
                    <a:pt x="472273" y="454721"/>
                  </a:lnTo>
                  <a:lnTo>
                    <a:pt x="411479" y="457200"/>
                  </a:lnTo>
                  <a:lnTo>
                    <a:pt x="350686" y="454721"/>
                  </a:lnTo>
                  <a:lnTo>
                    <a:pt x="292657" y="447520"/>
                  </a:lnTo>
                  <a:lnTo>
                    <a:pt x="238032" y="435951"/>
                  </a:lnTo>
                  <a:lnTo>
                    <a:pt x="187447" y="420367"/>
                  </a:lnTo>
                  <a:lnTo>
                    <a:pt x="141539" y="401123"/>
                  </a:lnTo>
                  <a:lnTo>
                    <a:pt x="100946" y="378572"/>
                  </a:lnTo>
                  <a:lnTo>
                    <a:pt x="66304" y="353068"/>
                  </a:lnTo>
                  <a:lnTo>
                    <a:pt x="38252" y="324965"/>
                  </a:lnTo>
                  <a:lnTo>
                    <a:pt x="4462" y="262377"/>
                  </a:lnTo>
                  <a:lnTo>
                    <a:pt x="0" y="22860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7390" y="855428"/>
            <a:ext cx="8378825" cy="16004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4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en-HK" altLang="zh-TW"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 lvl="4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受訪者發現情感分析在社交媒體上被廣泛使用，有利有弊。</a:t>
            </a:r>
          </a:p>
          <a:p>
            <a:pPr marL="33655" algn="ctr"/>
            <a:endParaRPr lang="en-HK" altLang="zh-TW" sz="2400" dirty="0">
              <a:latin typeface="Arial MT"/>
              <a:cs typeface="Arial"/>
            </a:endParaRPr>
          </a:p>
          <a:p>
            <a:pPr marL="33655" algn="l"/>
            <a:r>
              <a:rPr lang="zh-TW" altLang="en-US" sz="2000" b="1" dirty="0">
                <a:solidFill>
                  <a:srgbClr val="009D9C"/>
                </a:solidFill>
                <a:latin typeface="Arial"/>
                <a:cs typeface="Arial"/>
              </a:rPr>
              <a:t>情感分析和讀者反饋</a:t>
            </a:r>
          </a:p>
          <a:p>
            <a:pPr marL="33655" algn="ctr"/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863" y="2353055"/>
            <a:ext cx="5660390" cy="3215047"/>
          </a:xfrm>
          <a:prstGeom prst="rect">
            <a:avLst/>
          </a:prstGeom>
          <a:solidFill>
            <a:srgbClr val="E0FFFF"/>
          </a:solidFill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lang="en-HK" b="1" spc="-10" dirty="0" err="1">
                <a:latin typeface="Arial"/>
                <a:cs typeface="Arial"/>
              </a:rPr>
              <a:t>喜歡</a:t>
            </a:r>
            <a:endParaRPr sz="1800" dirty="0">
              <a:latin typeface="Arial"/>
              <a:cs typeface="Arial"/>
            </a:endParaRPr>
          </a:p>
          <a:p>
            <a:pPr marL="467359" indent="-286385">
              <a:lnSpc>
                <a:spcPct val="100000"/>
              </a:lnSpc>
              <a:spcBef>
                <a:spcPts val="1300"/>
              </a:spcBef>
              <a:buChar char="•"/>
              <a:tabLst>
                <a:tab pos="467359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已經在社交媒體平台如</a:t>
            </a:r>
            <a:r>
              <a:rPr lang="en-HK" b="0" i="0" dirty="0">
                <a:solidFill>
                  <a:srgbClr val="000000"/>
                </a:solidFill>
                <a:effectLst/>
                <a:latin typeface="-apple-system"/>
              </a:rPr>
              <a:t>Facebook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和</a:t>
            </a:r>
            <a:r>
              <a:rPr lang="en-HK" b="0" i="0" dirty="0">
                <a:solidFill>
                  <a:srgbClr val="000000"/>
                </a:solidFill>
                <a:effectLst/>
                <a:latin typeface="-apple-system"/>
              </a:rPr>
              <a:t>YouTube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上存在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467359" indent="-286385">
              <a:lnSpc>
                <a:spcPct val="100000"/>
              </a:lnSpc>
              <a:spcBef>
                <a:spcPts val="1300"/>
              </a:spcBef>
              <a:buChar char="•"/>
              <a:tabLst>
                <a:tab pos="467359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能夠根據興趣或最近的對話建議新聞或內容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467359" indent="-286385">
              <a:lnSpc>
                <a:spcPct val="100000"/>
              </a:lnSpc>
              <a:spcBef>
                <a:spcPts val="1300"/>
              </a:spcBef>
              <a:buChar char="•"/>
              <a:tabLst>
                <a:tab pos="467359" algn="l"/>
              </a:tabLst>
            </a:pPr>
            <a:endParaRPr sz="1800" dirty="0">
              <a:latin typeface="Arial MT"/>
              <a:cs typeface="Arial MT"/>
            </a:endParaRPr>
          </a:p>
          <a:p>
            <a:pPr marL="228600">
              <a:lnSpc>
                <a:spcPts val="1980"/>
              </a:lnSpc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4" dirty="0">
                <a:latin typeface="Microsoft JhengHei"/>
                <a:cs typeface="Microsoft JhengHei"/>
              </a:rPr>
              <a:t>我不是故意去看</a:t>
            </a:r>
            <a:r>
              <a:rPr sz="1600" i="1" spc="20" dirty="0">
                <a:latin typeface="Arial"/>
                <a:cs typeface="Arial"/>
              </a:rPr>
              <a:t>, </a:t>
            </a:r>
            <a:r>
              <a:rPr sz="1700" spc="-114" dirty="0">
                <a:latin typeface="Microsoft JhengHei"/>
                <a:cs typeface="Microsoft JhengHei"/>
              </a:rPr>
              <a:t>我是用電視去看</a:t>
            </a:r>
            <a:r>
              <a:rPr sz="1600" i="1" spc="-35" dirty="0">
                <a:latin typeface="Arial"/>
                <a:cs typeface="Arial"/>
              </a:rPr>
              <a:t>YouTube</a:t>
            </a:r>
            <a:r>
              <a:rPr sz="1600" i="1" spc="-5" dirty="0">
                <a:latin typeface="Arial"/>
                <a:cs typeface="Arial"/>
              </a:rPr>
              <a:t>, </a:t>
            </a:r>
            <a:r>
              <a:rPr sz="1700" spc="-100" dirty="0">
                <a:latin typeface="Microsoft JhengHei"/>
                <a:cs typeface="Microsoft JhengHei"/>
              </a:rPr>
              <a:t>然後它不斷</a:t>
            </a:r>
            <a:endParaRPr sz="1700" dirty="0">
              <a:latin typeface="Microsoft JhengHei"/>
              <a:cs typeface="Microsoft JhengHei"/>
            </a:endParaRPr>
          </a:p>
          <a:p>
            <a:pPr marL="228600">
              <a:lnSpc>
                <a:spcPts val="1980"/>
              </a:lnSpc>
              <a:tabLst>
                <a:tab pos="4356735" algn="l"/>
              </a:tabLst>
            </a:pPr>
            <a:r>
              <a:rPr sz="1700" spc="-110" dirty="0">
                <a:latin typeface="Microsoft JhengHei"/>
                <a:cs typeface="Microsoft JhengHei"/>
              </a:rPr>
              <a:t>地彈出來</a:t>
            </a:r>
            <a:r>
              <a:rPr sz="1600" i="1" dirty="0">
                <a:latin typeface="Arial"/>
                <a:cs typeface="Arial"/>
              </a:rPr>
              <a:t>,</a:t>
            </a:r>
            <a:r>
              <a:rPr sz="1600" i="1" spc="35" dirty="0">
                <a:latin typeface="Arial"/>
                <a:cs typeface="Arial"/>
              </a:rPr>
              <a:t> </a:t>
            </a:r>
            <a:r>
              <a:rPr sz="1700" spc="-110" dirty="0">
                <a:latin typeface="Microsoft JhengHei"/>
                <a:cs typeface="Microsoft JhengHei"/>
              </a:rPr>
              <a:t>我覺得頗有趣</a:t>
            </a:r>
            <a:r>
              <a:rPr sz="1600" i="1" dirty="0">
                <a:latin typeface="Arial"/>
                <a:cs typeface="Arial"/>
              </a:rPr>
              <a:t>,</a:t>
            </a:r>
            <a:r>
              <a:rPr sz="1600" i="1" spc="40" dirty="0">
                <a:latin typeface="Arial"/>
                <a:cs typeface="Arial"/>
              </a:rPr>
              <a:t> </a:t>
            </a:r>
            <a:r>
              <a:rPr sz="1700" spc="-110" dirty="0">
                <a:latin typeface="Microsoft JhengHei"/>
                <a:cs typeface="Microsoft JhengHei"/>
              </a:rPr>
              <a:t>它就不斷地在播。</a:t>
            </a:r>
            <a:r>
              <a:rPr sz="1600" i="1" spc="-50" dirty="0">
                <a:latin typeface="Arial"/>
                <a:cs typeface="Arial"/>
              </a:rPr>
              <a:t>”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700" dirty="0">
              <a:latin typeface="Arial"/>
              <a:cs typeface="Arial"/>
            </a:endParaRPr>
          </a:p>
          <a:p>
            <a:pPr marL="659130" marR="239395">
              <a:lnSpc>
                <a:spcPct val="96500"/>
              </a:lnSpc>
            </a:pPr>
            <a:r>
              <a:rPr sz="1600" i="1" spc="-10" dirty="0">
                <a:latin typeface="Arial"/>
                <a:cs typeface="Arial"/>
              </a:rPr>
              <a:t>“WhatsApp</a:t>
            </a:r>
            <a:r>
              <a:rPr sz="1700" spc="-110" dirty="0">
                <a:latin typeface="Microsoft JhengHei"/>
                <a:cs typeface="Microsoft JhengHei"/>
              </a:rPr>
              <a:t>說完什麼，</a:t>
            </a:r>
            <a:r>
              <a:rPr sz="1600" i="1" spc="-30" dirty="0">
                <a:latin typeface="Arial"/>
                <a:cs typeface="Arial"/>
              </a:rPr>
              <a:t>Facebook</a:t>
            </a:r>
            <a:r>
              <a:rPr sz="1700" spc="-125" dirty="0">
                <a:latin typeface="Microsoft JhengHei"/>
                <a:cs typeface="Microsoft JhengHei"/>
              </a:rPr>
              <a:t>好像已知道，它就會</a:t>
            </a:r>
            <a:r>
              <a:rPr sz="1700" spc="-130" dirty="0">
                <a:latin typeface="Microsoft JhengHei"/>
                <a:cs typeface="Microsoft JhengHei"/>
              </a:rPr>
              <a:t>彈出你想要的東西出來。我又覺得沒有什麼問題。</a:t>
            </a:r>
            <a:r>
              <a:rPr sz="1600" i="1" spc="-5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3264" y="2353055"/>
            <a:ext cx="5660390" cy="3440685"/>
          </a:xfrm>
          <a:prstGeom prst="rect">
            <a:avLst/>
          </a:prstGeom>
          <a:solidFill>
            <a:srgbClr val="F9E3D2"/>
          </a:solidFill>
        </p:spPr>
        <p:txBody>
          <a:bodyPr vert="horz" wrap="square" lIns="0" tIns="723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70"/>
              </a:spcBef>
            </a:pPr>
            <a:r>
              <a:rPr lang="zh-TW" altLang="en-US" sz="1800" b="1" dirty="0">
                <a:latin typeface="Arial"/>
                <a:cs typeface="Arial"/>
              </a:rPr>
              <a:t>厭惡</a:t>
            </a:r>
            <a:r>
              <a:rPr lang="en-US" altLang="zh-TW" sz="1800" b="1" dirty="0">
                <a:latin typeface="Arial"/>
                <a:cs typeface="Arial"/>
              </a:rPr>
              <a:t>/</a:t>
            </a:r>
            <a:r>
              <a:rPr lang="zh-TW" altLang="en-US" sz="1800" b="1" dirty="0">
                <a:latin typeface="Arial"/>
                <a:cs typeface="Arial"/>
              </a:rPr>
              <a:t>憂慮</a:t>
            </a:r>
            <a:endParaRPr lang="zh-TW" altLang="en-US" sz="1800" dirty="0">
              <a:latin typeface="Arial"/>
              <a:cs typeface="Arial"/>
            </a:endParaRPr>
          </a:p>
          <a:p>
            <a:pPr marL="286385" marR="430530" indent="-286385" algn="l">
              <a:lnSpc>
                <a:spcPct val="100000"/>
              </a:lnSpc>
              <a:spcBef>
                <a:spcPts val="1300"/>
              </a:spcBef>
              <a:buChar char="•"/>
              <a:tabLst>
                <a:tab pos="2863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當供稿受個人偏好影響時，無法獲得有關時事的不同觀點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6385" marR="430530" indent="-286385" algn="l">
              <a:lnSpc>
                <a:spcPct val="100000"/>
              </a:lnSpc>
              <a:spcBef>
                <a:spcPts val="1300"/>
              </a:spcBef>
              <a:buChar char="•"/>
              <a:tabLst>
                <a:tab pos="2863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少數觀點可能會消失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1800" dirty="0">
              <a:latin typeface="Arial MT"/>
              <a:cs typeface="Arial MT"/>
            </a:endParaRPr>
          </a:p>
          <a:p>
            <a:pPr marL="511809">
              <a:lnSpc>
                <a:spcPts val="1980"/>
              </a:lnSpc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0" dirty="0">
                <a:latin typeface="Microsoft JhengHei"/>
                <a:cs typeface="Microsoft JhengHei"/>
              </a:rPr>
              <a:t>幾年前，你會收到另一邊陣營的訊息，但現在是不會彈</a:t>
            </a:r>
            <a:endParaRPr sz="1700" dirty="0">
              <a:latin typeface="Microsoft JhengHei"/>
              <a:cs typeface="Microsoft JhengHei"/>
            </a:endParaRPr>
          </a:p>
          <a:p>
            <a:pPr marL="511809">
              <a:lnSpc>
                <a:spcPts val="1980"/>
              </a:lnSpc>
            </a:pPr>
            <a:r>
              <a:rPr sz="1700" spc="-125" dirty="0">
                <a:latin typeface="Microsoft JhengHei"/>
                <a:cs typeface="Microsoft JhengHei"/>
              </a:rPr>
              <a:t>出來，我們不會見到，消失了。</a:t>
            </a:r>
            <a:r>
              <a:rPr sz="1600" i="1" spc="22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18110">
              <a:lnSpc>
                <a:spcPts val="2030"/>
              </a:lnSpc>
              <a:spcBef>
                <a:spcPts val="1639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5" dirty="0">
                <a:latin typeface="Microsoft JhengHei"/>
                <a:cs typeface="Microsoft JhengHei"/>
              </a:rPr>
              <a:t>你只是接受你自己跟同溫層的報道，這樣就會失衡。</a:t>
            </a:r>
            <a:r>
              <a:rPr sz="1600" i="1" spc="-50" dirty="0">
                <a:latin typeface="Arial"/>
                <a:cs typeface="Arial"/>
              </a:rPr>
              <a:t>”</a:t>
            </a:r>
            <a:endParaRPr sz="1600" dirty="0">
              <a:latin typeface="Arial"/>
              <a:cs typeface="Arial"/>
            </a:endParaRPr>
          </a:p>
          <a:p>
            <a:pPr marL="118110">
              <a:lnSpc>
                <a:spcPts val="1910"/>
              </a:lnSpc>
            </a:pP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3264" y="2353055"/>
            <a:ext cx="5660390" cy="3807460"/>
          </a:xfrm>
          <a:custGeom>
            <a:avLst/>
            <a:gdLst/>
            <a:ahLst/>
            <a:cxnLst/>
            <a:rect l="l" t="t" r="r" b="b"/>
            <a:pathLst>
              <a:path w="5660390" h="3807460">
                <a:moveTo>
                  <a:pt x="5660136" y="0"/>
                </a:moveTo>
                <a:lnTo>
                  <a:pt x="0" y="0"/>
                </a:lnTo>
                <a:lnTo>
                  <a:pt x="0" y="3806952"/>
                </a:lnTo>
                <a:lnTo>
                  <a:pt x="5660136" y="3806952"/>
                </a:lnTo>
                <a:lnTo>
                  <a:pt x="5660136" y="0"/>
                </a:lnTo>
                <a:close/>
              </a:path>
            </a:pathLst>
          </a:custGeom>
          <a:solidFill>
            <a:srgbClr val="F9E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692086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對測試材料的偏好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CN" b="1" spc="-10" dirty="0">
                <a:solidFill>
                  <a:schemeClr val="tx1"/>
                </a:solidFill>
              </a:rPr>
              <a:t>——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自動撰寫</a:t>
            </a:r>
            <a:endParaRPr spc="-10" dirty="0">
              <a:solidFill>
                <a:schemeClr val="tx1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2336" y="274412"/>
            <a:ext cx="11638915" cy="1266190"/>
            <a:chOff x="402336" y="274412"/>
            <a:chExt cx="11638915" cy="12661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1268" y="274412"/>
              <a:ext cx="3169836" cy="1266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2336" y="731520"/>
              <a:ext cx="8696325" cy="756285"/>
            </a:xfrm>
            <a:custGeom>
              <a:avLst/>
              <a:gdLst/>
              <a:ahLst/>
              <a:cxnLst/>
              <a:rect l="l" t="t" r="r" b="b"/>
              <a:pathLst>
                <a:path w="8696325" h="756285">
                  <a:moveTo>
                    <a:pt x="8695944" y="0"/>
                  </a:moveTo>
                  <a:lnTo>
                    <a:pt x="0" y="0"/>
                  </a:lnTo>
                  <a:lnTo>
                    <a:pt x="0" y="755903"/>
                  </a:lnTo>
                  <a:lnTo>
                    <a:pt x="8695944" y="755903"/>
                  </a:lnTo>
                  <a:lnTo>
                    <a:pt x="8695944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78795" y="620268"/>
              <a:ext cx="822960" cy="457200"/>
            </a:xfrm>
            <a:custGeom>
              <a:avLst/>
              <a:gdLst/>
              <a:ahLst/>
              <a:cxnLst/>
              <a:rect l="l" t="t" r="r" b="b"/>
              <a:pathLst>
                <a:path w="822959" h="457200">
                  <a:moveTo>
                    <a:pt x="0" y="228600"/>
                  </a:moveTo>
                  <a:lnTo>
                    <a:pt x="17425" y="162582"/>
                  </a:lnTo>
                  <a:lnTo>
                    <a:pt x="66304" y="104131"/>
                  </a:lnTo>
                  <a:lnTo>
                    <a:pt x="100946" y="78627"/>
                  </a:lnTo>
                  <a:lnTo>
                    <a:pt x="141539" y="56076"/>
                  </a:lnTo>
                  <a:lnTo>
                    <a:pt x="187447" y="36832"/>
                  </a:lnTo>
                  <a:lnTo>
                    <a:pt x="238032" y="21248"/>
                  </a:lnTo>
                  <a:lnTo>
                    <a:pt x="292657" y="9679"/>
                  </a:lnTo>
                  <a:lnTo>
                    <a:pt x="350686" y="2478"/>
                  </a:lnTo>
                  <a:lnTo>
                    <a:pt x="411479" y="0"/>
                  </a:lnTo>
                  <a:lnTo>
                    <a:pt x="472273" y="2478"/>
                  </a:lnTo>
                  <a:lnTo>
                    <a:pt x="530302" y="9679"/>
                  </a:lnTo>
                  <a:lnTo>
                    <a:pt x="584927" y="21248"/>
                  </a:lnTo>
                  <a:lnTo>
                    <a:pt x="635512" y="36832"/>
                  </a:lnTo>
                  <a:lnTo>
                    <a:pt x="681420" y="56076"/>
                  </a:lnTo>
                  <a:lnTo>
                    <a:pt x="722013" y="78627"/>
                  </a:lnTo>
                  <a:lnTo>
                    <a:pt x="756655" y="104131"/>
                  </a:lnTo>
                  <a:lnTo>
                    <a:pt x="784707" y="132234"/>
                  </a:lnTo>
                  <a:lnTo>
                    <a:pt x="818497" y="194822"/>
                  </a:lnTo>
                  <a:lnTo>
                    <a:pt x="822959" y="228600"/>
                  </a:lnTo>
                  <a:lnTo>
                    <a:pt x="818497" y="262377"/>
                  </a:lnTo>
                  <a:lnTo>
                    <a:pt x="784707" y="324965"/>
                  </a:lnTo>
                  <a:lnTo>
                    <a:pt x="756655" y="353068"/>
                  </a:lnTo>
                  <a:lnTo>
                    <a:pt x="722013" y="378572"/>
                  </a:lnTo>
                  <a:lnTo>
                    <a:pt x="681420" y="401123"/>
                  </a:lnTo>
                  <a:lnTo>
                    <a:pt x="635512" y="420367"/>
                  </a:lnTo>
                  <a:lnTo>
                    <a:pt x="584927" y="435951"/>
                  </a:lnTo>
                  <a:lnTo>
                    <a:pt x="530302" y="447520"/>
                  </a:lnTo>
                  <a:lnTo>
                    <a:pt x="472273" y="454721"/>
                  </a:lnTo>
                  <a:lnTo>
                    <a:pt x="411479" y="457200"/>
                  </a:lnTo>
                  <a:lnTo>
                    <a:pt x="350686" y="454721"/>
                  </a:lnTo>
                  <a:lnTo>
                    <a:pt x="292657" y="447520"/>
                  </a:lnTo>
                  <a:lnTo>
                    <a:pt x="238032" y="435951"/>
                  </a:lnTo>
                  <a:lnTo>
                    <a:pt x="187447" y="420367"/>
                  </a:lnTo>
                  <a:lnTo>
                    <a:pt x="141539" y="401123"/>
                  </a:lnTo>
                  <a:lnTo>
                    <a:pt x="100946" y="378572"/>
                  </a:lnTo>
                  <a:lnTo>
                    <a:pt x="66304" y="353068"/>
                  </a:lnTo>
                  <a:lnTo>
                    <a:pt x="38252" y="324965"/>
                  </a:lnTo>
                  <a:lnTo>
                    <a:pt x="4462" y="262377"/>
                  </a:lnTo>
                  <a:lnTo>
                    <a:pt x="0" y="22860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2483" y="718261"/>
            <a:ext cx="7701280" cy="183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4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en-HK" altLang="zh-TW"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 lvl="4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雖然自動寫作提高了新聞生成的效率，但對算法的擔憂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仍然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存在。</a:t>
            </a:r>
            <a:endParaRPr lang="en-HK" altLang="zh-TW"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 lvl="4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en-HK" altLang="zh-TW"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33655" algn="l"/>
            <a:r>
              <a:rPr lang="zh-TW" altLang="en-US" sz="2000" b="1" dirty="0">
                <a:solidFill>
                  <a:srgbClr val="009D9C"/>
                </a:solidFill>
                <a:latin typeface="Arial"/>
                <a:cs typeface="Arial"/>
              </a:rPr>
              <a:t>基於人工智能的自動新聞撰寫</a:t>
            </a:r>
            <a:endParaRPr lang="en-HK" altLang="zh-TW" sz="2000" b="1" dirty="0">
              <a:solidFill>
                <a:srgbClr val="009D9C"/>
              </a:solidFill>
              <a:latin typeface="Arial"/>
              <a:cs typeface="Arial"/>
            </a:endParaRPr>
          </a:p>
          <a:p>
            <a:pPr marL="33655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863" y="2353055"/>
            <a:ext cx="5660390" cy="3253519"/>
          </a:xfrm>
          <a:prstGeom prst="rect">
            <a:avLst/>
          </a:prstGeom>
          <a:solidFill>
            <a:srgbClr val="E0FFFF"/>
          </a:solidFill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lang="en-HK" sz="1800" b="1" spc="-10" dirty="0" err="1">
                <a:latin typeface="Arial"/>
                <a:cs typeface="Arial"/>
              </a:rPr>
              <a:t>喜歡</a:t>
            </a:r>
            <a:endParaRPr lang="en-HK" sz="1800" dirty="0">
              <a:latin typeface="Arial"/>
              <a:cs typeface="Arial"/>
            </a:endParaRPr>
          </a:p>
          <a:p>
            <a:pPr marL="286385" indent="-286385" algn="l">
              <a:spcBef>
                <a:spcPts val="1305"/>
              </a:spcBef>
              <a:buChar char="•"/>
              <a:tabLst>
                <a:tab pos="286385" algn="l"/>
              </a:tabLst>
            </a:pPr>
            <a:r>
              <a:rPr lang="en-HK" dirty="0" err="1">
                <a:solidFill>
                  <a:srgbClr val="000000"/>
                </a:solidFill>
                <a:latin typeface="-apple-system"/>
              </a:rPr>
              <a:t>新聞寫作速度更快</a:t>
            </a:r>
            <a:endParaRPr dirty="0">
              <a:solidFill>
                <a:srgbClr val="000000"/>
              </a:solidFill>
              <a:latin typeface="-apple-system"/>
            </a:endParaRPr>
          </a:p>
          <a:p>
            <a:pPr marL="286385" indent="-286385" algn="l">
              <a:spcBef>
                <a:spcPts val="1305"/>
              </a:spcBef>
              <a:buChar char="•"/>
              <a:tabLst>
                <a:tab pos="286385" algn="l"/>
              </a:tabLst>
            </a:pPr>
            <a:r>
              <a:rPr lang="zh-TW" altLang="en-US" dirty="0">
                <a:solidFill>
                  <a:srgbClr val="000000"/>
                </a:solidFill>
                <a:latin typeface="-apple-system"/>
              </a:rPr>
              <a:t>沒有人為干預可能會減少傳播虛假資訊的機會</a:t>
            </a:r>
            <a:endParaRPr dirty="0">
              <a:solidFill>
                <a:srgbClr val="000000"/>
              </a:solidFill>
              <a:latin typeface="-apple-system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endParaRPr sz="1800" dirty="0">
              <a:latin typeface="Arial MT"/>
              <a:cs typeface="Arial MT"/>
            </a:endParaRPr>
          </a:p>
          <a:p>
            <a:pPr marL="228600">
              <a:lnSpc>
                <a:spcPts val="1980"/>
              </a:lnSpc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5" dirty="0">
                <a:latin typeface="Microsoft JhengHei"/>
                <a:cs typeface="Microsoft JhengHei"/>
              </a:rPr>
              <a:t>因為不經人手去處理，避免了作假，而且潮流趨向</a:t>
            </a:r>
            <a:r>
              <a:rPr sz="1600" i="1" spc="-10" dirty="0">
                <a:latin typeface="Arial"/>
                <a:cs typeface="Arial"/>
              </a:rPr>
              <a:t>AI</a:t>
            </a:r>
            <a:r>
              <a:rPr sz="1700" spc="-50" dirty="0">
                <a:latin typeface="Microsoft JhengHei"/>
                <a:cs typeface="Microsoft JhengHei"/>
              </a:rPr>
              <a:t>這</a:t>
            </a:r>
            <a:endParaRPr sz="1700" dirty="0">
              <a:latin typeface="Microsoft JhengHei"/>
              <a:cs typeface="Microsoft JhengHei"/>
            </a:endParaRPr>
          </a:p>
          <a:p>
            <a:pPr marL="228600">
              <a:lnSpc>
                <a:spcPts val="1980"/>
              </a:lnSpc>
              <a:tabLst>
                <a:tab pos="2094230" algn="l"/>
              </a:tabLst>
            </a:pPr>
            <a:r>
              <a:rPr sz="1700" spc="-110" dirty="0">
                <a:latin typeface="Microsoft JhengHei"/>
                <a:cs typeface="Microsoft JhengHei"/>
              </a:rPr>
              <a:t>也是遲早的事情。</a:t>
            </a:r>
            <a:r>
              <a:rPr sz="1600" i="1" spc="-50" dirty="0">
                <a:latin typeface="Arial"/>
                <a:cs typeface="Arial"/>
              </a:rPr>
              <a:t>”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700" dirty="0">
              <a:latin typeface="Arial"/>
              <a:cs typeface="Arial"/>
            </a:endParaRPr>
          </a:p>
          <a:p>
            <a:pPr marL="659130" marR="239395">
              <a:lnSpc>
                <a:spcPct val="96500"/>
              </a:lnSpc>
            </a:pPr>
            <a:r>
              <a:rPr sz="1600" i="1" spc="-10" dirty="0">
                <a:latin typeface="Arial"/>
                <a:cs typeface="Arial"/>
              </a:rPr>
              <a:t>“WhatsApp</a:t>
            </a:r>
            <a:r>
              <a:rPr sz="1700" spc="-110" dirty="0">
                <a:latin typeface="Microsoft JhengHei"/>
                <a:cs typeface="Microsoft JhengHei"/>
              </a:rPr>
              <a:t>說完什麼，</a:t>
            </a:r>
            <a:r>
              <a:rPr sz="1600" i="1" spc="-30" dirty="0">
                <a:latin typeface="Arial"/>
                <a:cs typeface="Arial"/>
              </a:rPr>
              <a:t>Facebook</a:t>
            </a:r>
            <a:r>
              <a:rPr sz="1700" spc="-125" dirty="0">
                <a:latin typeface="Microsoft JhengHei"/>
                <a:cs typeface="Microsoft JhengHei"/>
              </a:rPr>
              <a:t>好像已知道，它就會</a:t>
            </a:r>
            <a:r>
              <a:rPr sz="1700" spc="-130" dirty="0">
                <a:latin typeface="Microsoft JhengHei"/>
                <a:cs typeface="Microsoft JhengHei"/>
              </a:rPr>
              <a:t>彈出你想要的東西出來。我又覺得沒有什麼問題。</a:t>
            </a:r>
            <a:r>
              <a:rPr sz="1600" i="1" spc="-5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8044" y="2412619"/>
            <a:ext cx="4088129" cy="1620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70"/>
              </a:spcBef>
            </a:pPr>
            <a:r>
              <a:rPr lang="zh-TW" altLang="en-US" sz="1800" b="1" dirty="0">
                <a:latin typeface="Arial"/>
                <a:cs typeface="Arial"/>
              </a:rPr>
              <a:t>                   厭惡</a:t>
            </a:r>
            <a:r>
              <a:rPr lang="en-US" altLang="zh-TW" sz="1800" b="1" dirty="0">
                <a:latin typeface="Arial"/>
                <a:cs typeface="Arial"/>
              </a:rPr>
              <a:t>/</a:t>
            </a:r>
            <a:r>
              <a:rPr lang="zh-TW" altLang="en-US" sz="1800" b="1" dirty="0">
                <a:latin typeface="Arial"/>
                <a:cs typeface="Arial"/>
              </a:rPr>
              <a:t>憂慮</a:t>
            </a:r>
            <a:endParaRPr lang="zh-TW" altLang="en-US" sz="1800" dirty="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1305"/>
              </a:spcBef>
              <a:buChar char="•"/>
              <a:tabLst>
                <a:tab pos="2863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僅依賴於二手信息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6385" indent="-286385">
              <a:lnSpc>
                <a:spcPct val="100000"/>
              </a:lnSpc>
              <a:spcBef>
                <a:spcPts val="1305"/>
              </a:spcBef>
              <a:buChar char="•"/>
              <a:tabLst>
                <a:tab pos="2863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可能缺乏人性化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6385" indent="-286385">
              <a:lnSpc>
                <a:spcPct val="100000"/>
              </a:lnSpc>
              <a:spcBef>
                <a:spcPts val="1305"/>
              </a:spcBef>
              <a:buChar char="•"/>
              <a:tabLst>
                <a:tab pos="2863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準確性不確定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48881" y="5327968"/>
            <a:ext cx="490855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0" dirty="0">
                <a:latin typeface="Microsoft JhengHei"/>
                <a:cs typeface="Microsoft JhengHei"/>
              </a:rPr>
              <a:t>如果是假的東西，演算法出來的也是假的。</a:t>
            </a:r>
            <a:r>
              <a:rPr sz="1600" i="1" spc="24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98254" y="2395032"/>
            <a:ext cx="1105535" cy="902969"/>
          </a:xfrm>
          <a:custGeom>
            <a:avLst/>
            <a:gdLst/>
            <a:ahLst/>
            <a:cxnLst/>
            <a:rect l="l" t="t" r="r" b="b"/>
            <a:pathLst>
              <a:path w="1105534" h="902970">
                <a:moveTo>
                  <a:pt x="857018" y="0"/>
                </a:moveTo>
                <a:lnTo>
                  <a:pt x="816616" y="1499"/>
                </a:lnTo>
                <a:lnTo>
                  <a:pt x="776008" y="8923"/>
                </a:lnTo>
                <a:lnTo>
                  <a:pt x="735853" y="22495"/>
                </a:lnTo>
                <a:lnTo>
                  <a:pt x="696809" y="42441"/>
                </a:lnTo>
                <a:lnTo>
                  <a:pt x="659533" y="68985"/>
                </a:lnTo>
                <a:lnTo>
                  <a:pt x="624684" y="102354"/>
                </a:lnTo>
                <a:lnTo>
                  <a:pt x="592920" y="142770"/>
                </a:lnTo>
                <a:lnTo>
                  <a:pt x="564899" y="190460"/>
                </a:lnTo>
                <a:lnTo>
                  <a:pt x="552497" y="217103"/>
                </a:lnTo>
                <a:lnTo>
                  <a:pt x="540095" y="190460"/>
                </a:lnTo>
                <a:lnTo>
                  <a:pt x="512074" y="142770"/>
                </a:lnTo>
                <a:lnTo>
                  <a:pt x="480310" y="102354"/>
                </a:lnTo>
                <a:lnTo>
                  <a:pt x="445461" y="68985"/>
                </a:lnTo>
                <a:lnTo>
                  <a:pt x="408185" y="42441"/>
                </a:lnTo>
                <a:lnTo>
                  <a:pt x="369141" y="22495"/>
                </a:lnTo>
                <a:lnTo>
                  <a:pt x="328986" y="8923"/>
                </a:lnTo>
                <a:lnTo>
                  <a:pt x="288378" y="1499"/>
                </a:lnTo>
                <a:lnTo>
                  <a:pt x="247976" y="0"/>
                </a:lnTo>
                <a:lnTo>
                  <a:pt x="228057" y="1401"/>
                </a:lnTo>
                <a:lnTo>
                  <a:pt x="189197" y="8365"/>
                </a:lnTo>
                <a:lnTo>
                  <a:pt x="152186" y="20691"/>
                </a:lnTo>
                <a:lnTo>
                  <a:pt x="117684" y="38153"/>
                </a:lnTo>
                <a:lnTo>
                  <a:pt x="86348" y="60526"/>
                </a:lnTo>
                <a:lnTo>
                  <a:pt x="58836" y="87586"/>
                </a:lnTo>
                <a:lnTo>
                  <a:pt x="35806" y="119108"/>
                </a:lnTo>
                <a:lnTo>
                  <a:pt x="17917" y="154866"/>
                </a:lnTo>
                <a:lnTo>
                  <a:pt x="5825" y="194636"/>
                </a:lnTo>
                <a:lnTo>
                  <a:pt x="190" y="238193"/>
                </a:lnTo>
                <a:lnTo>
                  <a:pt x="0" y="261321"/>
                </a:lnTo>
                <a:lnTo>
                  <a:pt x="1669" y="285311"/>
                </a:lnTo>
                <a:lnTo>
                  <a:pt x="10921" y="335767"/>
                </a:lnTo>
                <a:lnTo>
                  <a:pt x="28602" y="389334"/>
                </a:lnTo>
                <a:lnTo>
                  <a:pt x="55372" y="445788"/>
                </a:lnTo>
                <a:lnTo>
                  <a:pt x="91887" y="504904"/>
                </a:lnTo>
                <a:lnTo>
                  <a:pt x="138807" y="566457"/>
                </a:lnTo>
                <a:lnTo>
                  <a:pt x="166374" y="598077"/>
                </a:lnTo>
                <a:lnTo>
                  <a:pt x="196789" y="630222"/>
                </a:lnTo>
                <a:lnTo>
                  <a:pt x="230134" y="662864"/>
                </a:lnTo>
                <a:lnTo>
                  <a:pt x="266491" y="695974"/>
                </a:lnTo>
                <a:lnTo>
                  <a:pt x="305942" y="729525"/>
                </a:lnTo>
                <a:lnTo>
                  <a:pt x="348571" y="763488"/>
                </a:lnTo>
                <a:lnTo>
                  <a:pt x="394458" y="797836"/>
                </a:lnTo>
                <a:lnTo>
                  <a:pt x="443687" y="832540"/>
                </a:lnTo>
                <a:lnTo>
                  <a:pt x="496339" y="867572"/>
                </a:lnTo>
                <a:lnTo>
                  <a:pt x="552497" y="902903"/>
                </a:lnTo>
                <a:lnTo>
                  <a:pt x="608655" y="867572"/>
                </a:lnTo>
                <a:lnTo>
                  <a:pt x="661307" y="832540"/>
                </a:lnTo>
                <a:lnTo>
                  <a:pt x="710536" y="797836"/>
                </a:lnTo>
                <a:lnTo>
                  <a:pt x="756423" y="763488"/>
                </a:lnTo>
                <a:lnTo>
                  <a:pt x="799052" y="729525"/>
                </a:lnTo>
                <a:lnTo>
                  <a:pt x="838503" y="695974"/>
                </a:lnTo>
                <a:lnTo>
                  <a:pt x="874861" y="662864"/>
                </a:lnTo>
                <a:lnTo>
                  <a:pt x="908205" y="630222"/>
                </a:lnTo>
                <a:lnTo>
                  <a:pt x="938620" y="598077"/>
                </a:lnTo>
                <a:lnTo>
                  <a:pt x="966187" y="566457"/>
                </a:lnTo>
                <a:lnTo>
                  <a:pt x="990989" y="535390"/>
                </a:lnTo>
                <a:lnTo>
                  <a:pt x="1032624" y="475027"/>
                </a:lnTo>
                <a:lnTo>
                  <a:pt x="1064185" y="417214"/>
                </a:lnTo>
                <a:lnTo>
                  <a:pt x="1086328" y="362175"/>
                </a:lnTo>
                <a:lnTo>
                  <a:pt x="1099712" y="310136"/>
                </a:lnTo>
                <a:lnTo>
                  <a:pt x="1104995" y="261321"/>
                </a:lnTo>
                <a:lnTo>
                  <a:pt x="1104804" y="238193"/>
                </a:lnTo>
                <a:lnTo>
                  <a:pt x="1099169" y="194636"/>
                </a:lnTo>
                <a:lnTo>
                  <a:pt x="1087077" y="154866"/>
                </a:lnTo>
                <a:lnTo>
                  <a:pt x="1069188" y="119108"/>
                </a:lnTo>
                <a:lnTo>
                  <a:pt x="1046158" y="87586"/>
                </a:lnTo>
                <a:lnTo>
                  <a:pt x="1018647" y="60526"/>
                </a:lnTo>
                <a:lnTo>
                  <a:pt x="987310" y="38153"/>
                </a:lnTo>
                <a:lnTo>
                  <a:pt x="952808" y="20691"/>
                </a:lnTo>
                <a:lnTo>
                  <a:pt x="915798" y="8365"/>
                </a:lnTo>
                <a:lnTo>
                  <a:pt x="876937" y="1401"/>
                </a:lnTo>
                <a:lnTo>
                  <a:pt x="857018" y="0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15581" y="4616835"/>
            <a:ext cx="388874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4" dirty="0">
                <a:latin typeface="Microsoft JhengHei"/>
                <a:cs typeface="Microsoft JhengHei"/>
              </a:rPr>
              <a:t>我覺得這樣去做新聞不夠親民。</a:t>
            </a:r>
            <a:r>
              <a:rPr sz="1600" i="1" spc="229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11DDFA9D-8B47-F842-A624-6CB194D4B84C}"/>
              </a:ext>
            </a:extLst>
          </p:cNvPr>
          <p:cNvSpPr txBox="1"/>
          <p:nvPr/>
        </p:nvSpPr>
        <p:spPr>
          <a:xfrm>
            <a:off x="10924291" y="2689119"/>
            <a:ext cx="82392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2395" algn="l">
              <a:lnSpc>
                <a:spcPct val="100000"/>
              </a:lnSpc>
              <a:spcBef>
                <a:spcPts val="105"/>
              </a:spcBef>
            </a:pPr>
            <a:r>
              <a:rPr lang="en-HK" sz="1000" dirty="0" err="1">
                <a:solidFill>
                  <a:schemeClr val="bg1"/>
                </a:solidFill>
                <a:latin typeface="Arial MT"/>
                <a:cs typeface="Arial MT"/>
              </a:rPr>
              <a:t>更多人提及</a:t>
            </a:r>
            <a:endParaRPr sz="10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97" y="1066800"/>
            <a:ext cx="10944225" cy="37048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US" altLang="zh-TW" sz="2000" dirty="0">
                <a:solidFill>
                  <a:schemeClr val="tx2"/>
                </a:solidFill>
                <a:latin typeface="+mn-ea"/>
                <a:ea typeface="+mn-ea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</a:rPr>
              <a:t>大多數受訪者聲稱無論是否有定期的新聞習慣，他們都會對新聞給予相當高的關注。</a:t>
            </a:r>
            <a:endParaRPr lang="en-HK" altLang="zh-TW" sz="2000" dirty="0">
              <a:solidFill>
                <a:schemeClr val="tx2"/>
              </a:solidFill>
              <a:latin typeface="+mn-ea"/>
              <a:ea typeface="+mn-ea"/>
            </a:endParaRPr>
          </a:p>
          <a:p>
            <a:endParaRPr lang="zh-TW" altLang="en-US" sz="2000" dirty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TW" sz="2000" dirty="0">
                <a:solidFill>
                  <a:schemeClr val="tx2"/>
                </a:solidFill>
                <a:latin typeface="+mn-ea"/>
                <a:ea typeface="+mn-ea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</a:rPr>
              <a:t>新聞意識的高峰期是</a:t>
            </a:r>
            <a:r>
              <a:rPr lang="en-US" altLang="zh-TW" sz="2000" dirty="0">
                <a:solidFill>
                  <a:schemeClr val="tx2"/>
                </a:solidFill>
                <a:latin typeface="+mn-ea"/>
                <a:ea typeface="+mn-ea"/>
              </a:rPr>
              <a:t>2014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</a:rPr>
              <a:t>年和</a:t>
            </a:r>
            <a:r>
              <a:rPr lang="en-US" altLang="zh-TW" sz="2000" dirty="0">
                <a:solidFill>
                  <a:schemeClr val="tx2"/>
                </a:solidFill>
                <a:latin typeface="+mn-ea"/>
                <a:ea typeface="+mn-ea"/>
              </a:rPr>
              <a:t>2019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</a:rPr>
              <a:t>年的社會</a:t>
            </a: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</a:rPr>
              <a:t>動亂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</a:rPr>
              <a:t>時期。自那時以來，</a:t>
            </a: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</a:rPr>
              <a:t>受訪者對新聞的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</a:rPr>
              <a:t>關注度有所下降，現已趨於穩定。</a:t>
            </a:r>
            <a:endParaRPr lang="en-HK" altLang="zh-TW" sz="2000" dirty="0">
              <a:solidFill>
                <a:schemeClr val="tx2"/>
              </a:solidFill>
              <a:latin typeface="+mn-ea"/>
              <a:ea typeface="+mn-ea"/>
            </a:endParaRPr>
          </a:p>
          <a:p>
            <a:endParaRPr lang="zh-TW" altLang="en-US" sz="2000" dirty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TW" sz="2000" dirty="0">
                <a:solidFill>
                  <a:schemeClr val="tx2"/>
                </a:solidFill>
                <a:latin typeface="+mn-ea"/>
                <a:ea typeface="+mn-ea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</a:rPr>
              <a:t>人們有興趣保持消息靈通，因為這有助於他們在日常生活和工作中做出更好的決策。</a:t>
            </a: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</a:rPr>
              <a:t>新聞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</a:rPr>
              <a:t>還具有重要的社交功能，可以作為對話的開始和表達關心的方式。</a:t>
            </a:r>
            <a:endParaRPr lang="en-HK" altLang="zh-TW" sz="2000" dirty="0">
              <a:solidFill>
                <a:schemeClr val="tx2"/>
              </a:solidFill>
              <a:latin typeface="+mn-ea"/>
              <a:ea typeface="+mn-ea"/>
            </a:endParaRPr>
          </a:p>
          <a:p>
            <a:endParaRPr lang="zh-TW" altLang="en-US" sz="2000" dirty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TW" sz="2000" dirty="0">
                <a:solidFill>
                  <a:schemeClr val="tx2"/>
                </a:solidFill>
                <a:latin typeface="+mn-ea"/>
                <a:ea typeface="+mn-ea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</a:rPr>
              <a:t>手機讓人們隨時隨地獲得即時的新聞更新，特別是通過移動新聞應用程式和社交媒體。</a:t>
            </a:r>
            <a:endParaRPr lang="en-HK" altLang="zh-TW" sz="2000" dirty="0">
              <a:solidFill>
                <a:schemeClr val="tx2"/>
              </a:solidFill>
              <a:latin typeface="+mn-ea"/>
              <a:ea typeface="+mn-ea"/>
            </a:endParaRPr>
          </a:p>
          <a:p>
            <a:endParaRPr lang="zh-TW" altLang="en-US" sz="2000" dirty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TW" sz="2000" dirty="0">
                <a:solidFill>
                  <a:schemeClr val="tx2"/>
                </a:solidFill>
                <a:latin typeface="+mn-ea"/>
                <a:ea typeface="+mn-ea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</a:rPr>
              <a:t>香港社會新聞是人們最關注的。對國際新聞和內地新聞的興趣相對較低。</a:t>
            </a:r>
          </a:p>
          <a:p>
            <a:pPr marL="356870" indent="-34417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buFont typeface="Arial MT"/>
              <a:buChar char="•"/>
              <a:tabLst>
                <a:tab pos="356870" algn="l"/>
              </a:tabLst>
            </a:pPr>
            <a:endParaRPr sz="2000" dirty="0">
              <a:latin typeface="+mn-ea"/>
              <a:ea typeface="+mn-ea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10713720" cy="1211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alt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摘要（</a:t>
            </a:r>
            <a:r>
              <a:rPr lang="en-US" altLang="zh-TW" dirty="0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）</a:t>
            </a:r>
            <a:r>
              <a:rPr lang="en-US" altLang="zh-TW" dirty="0">
                <a:solidFill>
                  <a:srgbClr val="000000"/>
                </a:solidFill>
                <a:latin typeface="Arial Black" panose="020B0A04020102020204" pitchFamily="34" charset="0"/>
              </a:rPr>
              <a:t>- </a:t>
            </a:r>
            <a:r>
              <a:rPr lang="zh-TW" alt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新聞習慣和態度</a:t>
            </a:r>
            <a:br>
              <a:rPr lang="en-HK" altLang="zh-TW" dirty="0">
                <a:solidFill>
                  <a:srgbClr val="000000"/>
                </a:solidFill>
                <a:latin typeface="-apple-system"/>
              </a:rPr>
            </a:br>
            <a:br>
              <a:rPr lang="en-HK" altLang="zh-TW" dirty="0">
                <a:solidFill>
                  <a:srgbClr val="000000"/>
                </a:solidFill>
                <a:latin typeface="-apple-system"/>
              </a:rPr>
            </a:br>
            <a:endParaRPr spc="-1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3264" y="2353055"/>
            <a:ext cx="5660390" cy="3807460"/>
          </a:xfrm>
          <a:custGeom>
            <a:avLst/>
            <a:gdLst/>
            <a:ahLst/>
            <a:cxnLst/>
            <a:rect l="l" t="t" r="r" b="b"/>
            <a:pathLst>
              <a:path w="5660390" h="3807460">
                <a:moveTo>
                  <a:pt x="5660136" y="0"/>
                </a:moveTo>
                <a:lnTo>
                  <a:pt x="0" y="0"/>
                </a:lnTo>
                <a:lnTo>
                  <a:pt x="0" y="3806952"/>
                </a:lnTo>
                <a:lnTo>
                  <a:pt x="5660136" y="3806952"/>
                </a:lnTo>
                <a:lnTo>
                  <a:pt x="5660136" y="0"/>
                </a:lnTo>
                <a:close/>
              </a:path>
            </a:pathLst>
          </a:custGeom>
          <a:solidFill>
            <a:srgbClr val="F9E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644207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對測試材料的偏好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en-US" altLang="zh-TW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en-US" altLang="zh-CN" b="1" spc="-10" dirty="0">
                <a:solidFill>
                  <a:schemeClr val="tx1"/>
                </a:solidFill>
              </a:rPr>
              <a:t> ——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虛擬新聞主播</a:t>
            </a:r>
            <a:endParaRPr spc="-10" dirty="0">
              <a:solidFill>
                <a:schemeClr val="tx1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2336" y="274412"/>
            <a:ext cx="11638915" cy="1266190"/>
            <a:chOff x="402336" y="274412"/>
            <a:chExt cx="11638915" cy="12661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1268" y="274412"/>
              <a:ext cx="3169836" cy="1266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2336" y="731520"/>
              <a:ext cx="8555990" cy="756285"/>
            </a:xfrm>
            <a:custGeom>
              <a:avLst/>
              <a:gdLst/>
              <a:ahLst/>
              <a:cxnLst/>
              <a:rect l="l" t="t" r="r" b="b"/>
              <a:pathLst>
                <a:path w="8555990" h="756285">
                  <a:moveTo>
                    <a:pt x="8555736" y="0"/>
                  </a:moveTo>
                  <a:lnTo>
                    <a:pt x="0" y="0"/>
                  </a:lnTo>
                  <a:lnTo>
                    <a:pt x="0" y="755903"/>
                  </a:lnTo>
                  <a:lnTo>
                    <a:pt x="8555736" y="755903"/>
                  </a:lnTo>
                  <a:lnTo>
                    <a:pt x="8555736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98836" y="1028700"/>
              <a:ext cx="822960" cy="457200"/>
            </a:xfrm>
            <a:custGeom>
              <a:avLst/>
              <a:gdLst/>
              <a:ahLst/>
              <a:cxnLst/>
              <a:rect l="l" t="t" r="r" b="b"/>
              <a:pathLst>
                <a:path w="822959" h="457200">
                  <a:moveTo>
                    <a:pt x="0" y="228600"/>
                  </a:moveTo>
                  <a:lnTo>
                    <a:pt x="17425" y="162582"/>
                  </a:lnTo>
                  <a:lnTo>
                    <a:pt x="66304" y="104131"/>
                  </a:lnTo>
                  <a:lnTo>
                    <a:pt x="100946" y="78627"/>
                  </a:lnTo>
                  <a:lnTo>
                    <a:pt x="141539" y="56076"/>
                  </a:lnTo>
                  <a:lnTo>
                    <a:pt x="187447" y="36832"/>
                  </a:lnTo>
                  <a:lnTo>
                    <a:pt x="238032" y="21248"/>
                  </a:lnTo>
                  <a:lnTo>
                    <a:pt x="292657" y="9679"/>
                  </a:lnTo>
                  <a:lnTo>
                    <a:pt x="350686" y="2478"/>
                  </a:lnTo>
                  <a:lnTo>
                    <a:pt x="411480" y="0"/>
                  </a:lnTo>
                  <a:lnTo>
                    <a:pt x="472273" y="2478"/>
                  </a:lnTo>
                  <a:lnTo>
                    <a:pt x="530302" y="9679"/>
                  </a:lnTo>
                  <a:lnTo>
                    <a:pt x="584927" y="21248"/>
                  </a:lnTo>
                  <a:lnTo>
                    <a:pt x="635512" y="36832"/>
                  </a:lnTo>
                  <a:lnTo>
                    <a:pt x="681420" y="56076"/>
                  </a:lnTo>
                  <a:lnTo>
                    <a:pt x="722013" y="78627"/>
                  </a:lnTo>
                  <a:lnTo>
                    <a:pt x="756655" y="104131"/>
                  </a:lnTo>
                  <a:lnTo>
                    <a:pt x="784707" y="132234"/>
                  </a:lnTo>
                  <a:lnTo>
                    <a:pt x="818497" y="194822"/>
                  </a:lnTo>
                  <a:lnTo>
                    <a:pt x="822960" y="228600"/>
                  </a:lnTo>
                  <a:lnTo>
                    <a:pt x="818497" y="262377"/>
                  </a:lnTo>
                  <a:lnTo>
                    <a:pt x="784707" y="324965"/>
                  </a:lnTo>
                  <a:lnTo>
                    <a:pt x="756655" y="353068"/>
                  </a:lnTo>
                  <a:lnTo>
                    <a:pt x="722013" y="378572"/>
                  </a:lnTo>
                  <a:lnTo>
                    <a:pt x="681420" y="401123"/>
                  </a:lnTo>
                  <a:lnTo>
                    <a:pt x="635512" y="420367"/>
                  </a:lnTo>
                  <a:lnTo>
                    <a:pt x="584927" y="435951"/>
                  </a:lnTo>
                  <a:lnTo>
                    <a:pt x="530302" y="447520"/>
                  </a:lnTo>
                  <a:lnTo>
                    <a:pt x="472273" y="454721"/>
                  </a:lnTo>
                  <a:lnTo>
                    <a:pt x="411480" y="457200"/>
                  </a:lnTo>
                  <a:lnTo>
                    <a:pt x="350686" y="454721"/>
                  </a:lnTo>
                  <a:lnTo>
                    <a:pt x="292657" y="447520"/>
                  </a:lnTo>
                  <a:lnTo>
                    <a:pt x="238032" y="435951"/>
                  </a:lnTo>
                  <a:lnTo>
                    <a:pt x="187447" y="420367"/>
                  </a:lnTo>
                  <a:lnTo>
                    <a:pt x="141539" y="401123"/>
                  </a:lnTo>
                  <a:lnTo>
                    <a:pt x="100946" y="378572"/>
                  </a:lnTo>
                  <a:lnTo>
                    <a:pt x="66304" y="353068"/>
                  </a:lnTo>
                  <a:lnTo>
                    <a:pt x="38252" y="324965"/>
                  </a:lnTo>
                  <a:lnTo>
                    <a:pt x="4462" y="262377"/>
                  </a:lnTo>
                  <a:lnTo>
                    <a:pt x="0" y="22860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5863" y="654159"/>
            <a:ext cx="7856220" cy="1728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4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en-HK" altLang="zh-TW" sz="24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 lvl="4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目前在動畫形象和聲音效果方面的不良體驗是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導致受訪者厭惡虛擬新聞主播</a:t>
            </a: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的主要原因。</a:t>
            </a: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lang="en-HK" sz="2400" dirty="0">
              <a:latin typeface="Arial MT"/>
              <a:cs typeface="Arial MT"/>
            </a:endParaRPr>
          </a:p>
          <a:p>
            <a:pPr marL="33655">
              <a:lnSpc>
                <a:spcPct val="100000"/>
              </a:lnSpc>
            </a:pPr>
            <a:r>
              <a:rPr lang="en-HK" sz="2000" b="1" spc="-10" dirty="0" err="1">
                <a:solidFill>
                  <a:srgbClr val="009D9C"/>
                </a:solidFill>
                <a:latin typeface="Arial"/>
                <a:cs typeface="Arial"/>
              </a:rPr>
              <a:t>人工智能新聞主播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863" y="2353055"/>
            <a:ext cx="5660390" cy="3420167"/>
          </a:xfrm>
          <a:prstGeom prst="rect">
            <a:avLst/>
          </a:prstGeom>
          <a:solidFill>
            <a:srgbClr val="E0FFFF"/>
          </a:solidFill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lang="en-HK" sz="1800" b="1" spc="-10" dirty="0" err="1">
                <a:latin typeface="Arial"/>
                <a:cs typeface="Arial"/>
              </a:rPr>
              <a:t>喜歡</a:t>
            </a:r>
            <a:endParaRPr sz="1800" dirty="0">
              <a:latin typeface="Arial"/>
              <a:cs typeface="Arial"/>
            </a:endParaRPr>
          </a:p>
          <a:p>
            <a:pPr marL="467359" indent="-286385">
              <a:lnSpc>
                <a:spcPct val="100000"/>
              </a:lnSpc>
              <a:spcBef>
                <a:spcPts val="1300"/>
              </a:spcBef>
              <a:buChar char="•"/>
              <a:tabLst>
                <a:tab pos="467359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外貌出眾或個性化的主播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467359" indent="-286385">
              <a:lnSpc>
                <a:spcPct val="100000"/>
              </a:lnSpc>
              <a:spcBef>
                <a:spcPts val="1300"/>
              </a:spcBef>
              <a:buChar char="•"/>
              <a:tabLst>
                <a:tab pos="467359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有助保護評論員的身份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lang="en-HK" sz="1800" dirty="0">
              <a:latin typeface="Arial MT"/>
              <a:cs typeface="Arial MT"/>
            </a:endParaRPr>
          </a:p>
          <a:p>
            <a:pPr marL="1130935" marR="442595">
              <a:lnSpc>
                <a:spcPts val="1920"/>
              </a:lnSpc>
              <a:spcBef>
                <a:spcPts val="5"/>
              </a:spcBef>
              <a:tabLst>
                <a:tab pos="4011929" algn="l"/>
              </a:tabLst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有</a:t>
            </a:r>
            <a:r>
              <a:rPr sz="1600" i="1" dirty="0">
                <a:latin typeface="Arial"/>
                <a:cs typeface="Arial"/>
              </a:rPr>
              <a:t>AI</a:t>
            </a:r>
            <a:r>
              <a:rPr sz="1700" spc="-110" dirty="0">
                <a:latin typeface="Microsoft JhengHei"/>
                <a:cs typeface="Microsoft JhengHei"/>
              </a:rPr>
              <a:t>報導新聞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個</a:t>
            </a:r>
            <a:r>
              <a:rPr sz="1600" i="1" spc="-10" dirty="0">
                <a:latin typeface="Arial"/>
                <a:cs typeface="Arial"/>
              </a:rPr>
              <a:t>presenter</a:t>
            </a:r>
            <a:r>
              <a:rPr sz="1700" spc="-110" dirty="0">
                <a:latin typeface="Microsoft JhengHei"/>
                <a:cs typeface="Microsoft JhengHei"/>
              </a:rPr>
              <a:t>是用</a:t>
            </a:r>
            <a:r>
              <a:rPr sz="1600" i="1" dirty="0">
                <a:latin typeface="Arial"/>
                <a:cs typeface="Arial"/>
              </a:rPr>
              <a:t>AI</a:t>
            </a:r>
            <a:r>
              <a:rPr sz="1700" spc="-110" dirty="0">
                <a:latin typeface="Microsoft JhengHei"/>
                <a:cs typeface="Microsoft JhengHei"/>
              </a:rPr>
              <a:t>造出來嘅</a:t>
            </a:r>
            <a:r>
              <a:rPr sz="1700" spc="-50" dirty="0">
                <a:latin typeface="Microsoft JhengHei"/>
                <a:cs typeface="Microsoft JhengHei"/>
              </a:rPr>
              <a:t>，</a:t>
            </a:r>
            <a:r>
              <a:rPr sz="1700" spc="-110" dirty="0">
                <a:latin typeface="Microsoft JhengHei"/>
                <a:cs typeface="Microsoft JhengHei"/>
              </a:rPr>
              <a:t>日本那些可以做</a:t>
            </a:r>
            <a:r>
              <a:rPr sz="1700" spc="-120" dirty="0">
                <a:latin typeface="Microsoft JhengHei"/>
                <a:cs typeface="Microsoft JhengHei"/>
              </a:rPr>
              <a:t>到</a:t>
            </a:r>
            <a:r>
              <a:rPr sz="1700" spc="-110" dirty="0">
                <a:latin typeface="Microsoft JhengHei"/>
                <a:cs typeface="Microsoft JhengHei"/>
              </a:rPr>
              <a:t>好像</a:t>
            </a:r>
            <a:r>
              <a:rPr sz="1700" spc="-135" dirty="0">
                <a:latin typeface="Microsoft JhengHei"/>
                <a:cs typeface="Microsoft JhengHei"/>
              </a:rPr>
              <a:t>真</a:t>
            </a:r>
            <a:r>
              <a:rPr sz="1700" spc="-110" dirty="0">
                <a:latin typeface="Microsoft JhengHei"/>
                <a:cs typeface="Microsoft JhengHei"/>
              </a:rPr>
              <a:t>人。</a:t>
            </a:r>
            <a:r>
              <a:rPr sz="1600" i="1" spc="-50" dirty="0">
                <a:latin typeface="Arial"/>
                <a:cs typeface="Arial"/>
              </a:rPr>
              <a:t>”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700" dirty="0">
              <a:latin typeface="Arial"/>
              <a:cs typeface="Arial"/>
            </a:endParaRPr>
          </a:p>
          <a:p>
            <a:pPr marL="510540">
              <a:lnSpc>
                <a:spcPts val="2030"/>
              </a:lnSpc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4" dirty="0">
                <a:latin typeface="Microsoft JhengHei"/>
                <a:cs typeface="Microsoft JhengHei"/>
              </a:rPr>
              <a:t>例如有一個批評政府</a:t>
            </a:r>
            <a:r>
              <a:rPr sz="1600" i="1" spc="-10" dirty="0">
                <a:latin typeface="Arial"/>
                <a:cs typeface="Arial"/>
              </a:rPr>
              <a:t>Channel</a:t>
            </a:r>
            <a:r>
              <a:rPr sz="1700" spc="-125" dirty="0">
                <a:latin typeface="Microsoft JhengHei"/>
                <a:cs typeface="Microsoft JhengHei"/>
              </a:rPr>
              <a:t>係用</a:t>
            </a:r>
            <a:r>
              <a:rPr sz="1600" i="1" spc="-10" dirty="0">
                <a:latin typeface="Arial"/>
                <a:cs typeface="Arial"/>
              </a:rPr>
              <a:t>AI</a:t>
            </a:r>
            <a:r>
              <a:rPr sz="1700" spc="-125" dirty="0">
                <a:latin typeface="Microsoft JhengHei"/>
                <a:cs typeface="Microsoft JhengHei"/>
              </a:rPr>
              <a:t>音頻。</a:t>
            </a:r>
            <a:r>
              <a:rPr sz="1600" i="1" spc="-50" dirty="0">
                <a:latin typeface="Arial"/>
                <a:cs typeface="Arial"/>
              </a:rPr>
              <a:t>”</a:t>
            </a:r>
            <a:endParaRPr sz="1600" dirty="0">
              <a:latin typeface="Arial"/>
              <a:cs typeface="Arial"/>
            </a:endParaRPr>
          </a:p>
          <a:p>
            <a:pPr marL="510540">
              <a:lnSpc>
                <a:spcPts val="1910"/>
              </a:lnSpc>
            </a:pP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8044" y="2412619"/>
            <a:ext cx="4402455" cy="1620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0045">
              <a:lnSpc>
                <a:spcPct val="100000"/>
              </a:lnSpc>
              <a:spcBef>
                <a:spcPts val="100"/>
              </a:spcBef>
            </a:pPr>
            <a:r>
              <a:rPr lang="en-HK" sz="1800" b="1" dirty="0" err="1">
                <a:latin typeface="Arial"/>
                <a:cs typeface="Arial"/>
              </a:rPr>
              <a:t>厭惡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lang="en-HK" b="1" spc="-10" dirty="0" err="1">
                <a:latin typeface="Arial"/>
                <a:cs typeface="Arial"/>
              </a:rPr>
              <a:t>憂慮</a:t>
            </a:r>
            <a:endParaRPr lang="en-HK" sz="1800" dirty="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1305"/>
              </a:spcBef>
              <a:buChar char="•"/>
              <a:tabLst>
                <a:tab pos="2863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不自然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-apple-system"/>
              </a:rPr>
              <a:t>-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外貌、聲音（語調和速度）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6385" indent="-286385">
              <a:lnSpc>
                <a:spcPct val="100000"/>
              </a:lnSpc>
              <a:spcBef>
                <a:spcPts val="1305"/>
              </a:spcBef>
              <a:buChar char="•"/>
              <a:tabLst>
                <a:tab pos="2863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尷尬缺乏個人風格、幽默感或特色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6385" indent="-286385">
              <a:lnSpc>
                <a:spcPct val="100000"/>
              </a:lnSpc>
              <a:spcBef>
                <a:spcPts val="1305"/>
              </a:spcBef>
              <a:buChar char="•"/>
              <a:tabLst>
                <a:tab pos="2863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令新聞從業者失去工作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98254" y="2395032"/>
            <a:ext cx="1105535" cy="902969"/>
          </a:xfrm>
          <a:custGeom>
            <a:avLst/>
            <a:gdLst/>
            <a:ahLst/>
            <a:cxnLst/>
            <a:rect l="l" t="t" r="r" b="b"/>
            <a:pathLst>
              <a:path w="1105534" h="902970">
                <a:moveTo>
                  <a:pt x="857018" y="0"/>
                </a:moveTo>
                <a:lnTo>
                  <a:pt x="816616" y="1499"/>
                </a:lnTo>
                <a:lnTo>
                  <a:pt x="776008" y="8923"/>
                </a:lnTo>
                <a:lnTo>
                  <a:pt x="735853" y="22495"/>
                </a:lnTo>
                <a:lnTo>
                  <a:pt x="696809" y="42441"/>
                </a:lnTo>
                <a:lnTo>
                  <a:pt x="659533" y="68985"/>
                </a:lnTo>
                <a:lnTo>
                  <a:pt x="624684" y="102354"/>
                </a:lnTo>
                <a:lnTo>
                  <a:pt x="592920" y="142770"/>
                </a:lnTo>
                <a:lnTo>
                  <a:pt x="564899" y="190460"/>
                </a:lnTo>
                <a:lnTo>
                  <a:pt x="552497" y="217103"/>
                </a:lnTo>
                <a:lnTo>
                  <a:pt x="540095" y="190460"/>
                </a:lnTo>
                <a:lnTo>
                  <a:pt x="512074" y="142770"/>
                </a:lnTo>
                <a:lnTo>
                  <a:pt x="480310" y="102354"/>
                </a:lnTo>
                <a:lnTo>
                  <a:pt x="445461" y="68985"/>
                </a:lnTo>
                <a:lnTo>
                  <a:pt x="408185" y="42441"/>
                </a:lnTo>
                <a:lnTo>
                  <a:pt x="369141" y="22495"/>
                </a:lnTo>
                <a:lnTo>
                  <a:pt x="328986" y="8923"/>
                </a:lnTo>
                <a:lnTo>
                  <a:pt x="288378" y="1499"/>
                </a:lnTo>
                <a:lnTo>
                  <a:pt x="247976" y="0"/>
                </a:lnTo>
                <a:lnTo>
                  <a:pt x="228057" y="1401"/>
                </a:lnTo>
                <a:lnTo>
                  <a:pt x="189197" y="8365"/>
                </a:lnTo>
                <a:lnTo>
                  <a:pt x="152186" y="20691"/>
                </a:lnTo>
                <a:lnTo>
                  <a:pt x="117684" y="38153"/>
                </a:lnTo>
                <a:lnTo>
                  <a:pt x="86348" y="60526"/>
                </a:lnTo>
                <a:lnTo>
                  <a:pt x="58836" y="87586"/>
                </a:lnTo>
                <a:lnTo>
                  <a:pt x="35806" y="119108"/>
                </a:lnTo>
                <a:lnTo>
                  <a:pt x="17917" y="154866"/>
                </a:lnTo>
                <a:lnTo>
                  <a:pt x="5825" y="194636"/>
                </a:lnTo>
                <a:lnTo>
                  <a:pt x="190" y="238193"/>
                </a:lnTo>
                <a:lnTo>
                  <a:pt x="0" y="261321"/>
                </a:lnTo>
                <a:lnTo>
                  <a:pt x="1669" y="285311"/>
                </a:lnTo>
                <a:lnTo>
                  <a:pt x="10921" y="335767"/>
                </a:lnTo>
                <a:lnTo>
                  <a:pt x="28602" y="389334"/>
                </a:lnTo>
                <a:lnTo>
                  <a:pt x="55372" y="445788"/>
                </a:lnTo>
                <a:lnTo>
                  <a:pt x="91887" y="504904"/>
                </a:lnTo>
                <a:lnTo>
                  <a:pt x="138807" y="566457"/>
                </a:lnTo>
                <a:lnTo>
                  <a:pt x="166374" y="598077"/>
                </a:lnTo>
                <a:lnTo>
                  <a:pt x="196789" y="630222"/>
                </a:lnTo>
                <a:lnTo>
                  <a:pt x="230134" y="662864"/>
                </a:lnTo>
                <a:lnTo>
                  <a:pt x="266491" y="695974"/>
                </a:lnTo>
                <a:lnTo>
                  <a:pt x="305942" y="729525"/>
                </a:lnTo>
                <a:lnTo>
                  <a:pt x="348571" y="763488"/>
                </a:lnTo>
                <a:lnTo>
                  <a:pt x="394458" y="797836"/>
                </a:lnTo>
                <a:lnTo>
                  <a:pt x="443687" y="832540"/>
                </a:lnTo>
                <a:lnTo>
                  <a:pt x="496339" y="867572"/>
                </a:lnTo>
                <a:lnTo>
                  <a:pt x="552497" y="902903"/>
                </a:lnTo>
                <a:lnTo>
                  <a:pt x="608655" y="867572"/>
                </a:lnTo>
                <a:lnTo>
                  <a:pt x="661307" y="832540"/>
                </a:lnTo>
                <a:lnTo>
                  <a:pt x="710536" y="797836"/>
                </a:lnTo>
                <a:lnTo>
                  <a:pt x="756423" y="763488"/>
                </a:lnTo>
                <a:lnTo>
                  <a:pt x="799052" y="729525"/>
                </a:lnTo>
                <a:lnTo>
                  <a:pt x="838503" y="695974"/>
                </a:lnTo>
                <a:lnTo>
                  <a:pt x="874861" y="662864"/>
                </a:lnTo>
                <a:lnTo>
                  <a:pt x="908205" y="630222"/>
                </a:lnTo>
                <a:lnTo>
                  <a:pt x="938620" y="598077"/>
                </a:lnTo>
                <a:lnTo>
                  <a:pt x="966187" y="566457"/>
                </a:lnTo>
                <a:lnTo>
                  <a:pt x="990989" y="535390"/>
                </a:lnTo>
                <a:lnTo>
                  <a:pt x="1032624" y="475027"/>
                </a:lnTo>
                <a:lnTo>
                  <a:pt x="1064185" y="417214"/>
                </a:lnTo>
                <a:lnTo>
                  <a:pt x="1086328" y="362175"/>
                </a:lnTo>
                <a:lnTo>
                  <a:pt x="1099712" y="310136"/>
                </a:lnTo>
                <a:lnTo>
                  <a:pt x="1104995" y="261321"/>
                </a:lnTo>
                <a:lnTo>
                  <a:pt x="1104804" y="238193"/>
                </a:lnTo>
                <a:lnTo>
                  <a:pt x="1099169" y="194636"/>
                </a:lnTo>
                <a:lnTo>
                  <a:pt x="1087077" y="154866"/>
                </a:lnTo>
                <a:lnTo>
                  <a:pt x="1069188" y="119108"/>
                </a:lnTo>
                <a:lnTo>
                  <a:pt x="1046158" y="87586"/>
                </a:lnTo>
                <a:lnTo>
                  <a:pt x="1018647" y="60526"/>
                </a:lnTo>
                <a:lnTo>
                  <a:pt x="987310" y="38153"/>
                </a:lnTo>
                <a:lnTo>
                  <a:pt x="952808" y="20691"/>
                </a:lnTo>
                <a:lnTo>
                  <a:pt x="915798" y="8365"/>
                </a:lnTo>
                <a:lnTo>
                  <a:pt x="876937" y="1401"/>
                </a:lnTo>
                <a:lnTo>
                  <a:pt x="857018" y="0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48881" y="4479675"/>
            <a:ext cx="5092065" cy="149415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38455" marR="5080">
              <a:lnSpc>
                <a:spcPts val="1920"/>
              </a:lnSpc>
              <a:spcBef>
                <a:spcPts val="254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你有沒有看香港小姐這個</a:t>
            </a:r>
            <a:r>
              <a:rPr sz="1600" i="1" spc="-10" dirty="0">
                <a:latin typeface="Arial"/>
                <a:cs typeface="Arial"/>
              </a:rPr>
              <a:t>AI</a:t>
            </a:r>
            <a:r>
              <a:rPr sz="1700" spc="-130" dirty="0">
                <a:latin typeface="Microsoft JhengHei"/>
                <a:cs typeface="Microsoft JhengHei"/>
              </a:rPr>
              <a:t>主持？真是很恐怖，就是</a:t>
            </a:r>
            <a:r>
              <a:rPr sz="1700" spc="-125" dirty="0">
                <a:latin typeface="Microsoft JhengHei"/>
                <a:cs typeface="Microsoft JhengHei"/>
              </a:rPr>
              <a:t>質素問題。說話很做作，真的不喜歡。</a:t>
            </a:r>
            <a:r>
              <a:rPr sz="1600" i="1" spc="23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80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0" dirty="0">
                <a:latin typeface="Microsoft JhengHei"/>
                <a:cs typeface="Microsoft JhengHei"/>
              </a:rPr>
              <a:t>電腦化取代了人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45" dirty="0">
                <a:latin typeface="Microsoft JhengHei"/>
                <a:cs typeface="Microsoft JhengHei"/>
              </a:rPr>
              <a:t>人便會失業。</a:t>
            </a:r>
            <a:r>
              <a:rPr sz="1600" i="1" spc="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2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343535">
              <a:lnSpc>
                <a:spcPct val="100000"/>
              </a:lnSpc>
              <a:spcBef>
                <a:spcPts val="1605"/>
              </a:spcBef>
            </a:pPr>
            <a:r>
              <a:rPr sz="1600" i="1" spc="-20" dirty="0">
                <a:latin typeface="Arial"/>
                <a:cs typeface="Arial"/>
              </a:rPr>
              <a:t>“</a:t>
            </a:r>
            <a:r>
              <a:rPr sz="1700" spc="-125" dirty="0">
                <a:latin typeface="Microsoft JhengHei"/>
                <a:cs typeface="Microsoft JhengHei"/>
              </a:rPr>
              <a:t>你只是去報導出來，沒有什麼生動的感覺</a:t>
            </a:r>
            <a:r>
              <a:rPr sz="1600" i="1" spc="10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3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4776D7C1-506B-E941-9A82-5C4371AF440F}"/>
              </a:ext>
            </a:extLst>
          </p:cNvPr>
          <p:cNvSpPr txBox="1"/>
          <p:nvPr/>
        </p:nvSpPr>
        <p:spPr>
          <a:xfrm>
            <a:off x="10924291" y="2689119"/>
            <a:ext cx="82392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2395" algn="l">
              <a:lnSpc>
                <a:spcPct val="100000"/>
              </a:lnSpc>
              <a:spcBef>
                <a:spcPts val="105"/>
              </a:spcBef>
            </a:pPr>
            <a:r>
              <a:rPr lang="en-HK" sz="1000" dirty="0" err="1">
                <a:solidFill>
                  <a:schemeClr val="bg1"/>
                </a:solidFill>
                <a:latin typeface="Arial MT"/>
                <a:cs typeface="Arial MT"/>
              </a:rPr>
              <a:t>更多人提及</a:t>
            </a:r>
            <a:endParaRPr sz="10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3264" y="2353055"/>
            <a:ext cx="5660390" cy="3807460"/>
          </a:xfrm>
          <a:custGeom>
            <a:avLst/>
            <a:gdLst/>
            <a:ahLst/>
            <a:cxnLst/>
            <a:rect l="l" t="t" r="r" b="b"/>
            <a:pathLst>
              <a:path w="5660390" h="3807460">
                <a:moveTo>
                  <a:pt x="5660136" y="0"/>
                </a:moveTo>
                <a:lnTo>
                  <a:pt x="0" y="0"/>
                </a:lnTo>
                <a:lnTo>
                  <a:pt x="0" y="3806952"/>
                </a:lnTo>
                <a:lnTo>
                  <a:pt x="5660136" y="3806952"/>
                </a:lnTo>
                <a:lnTo>
                  <a:pt x="5660136" y="0"/>
                </a:lnTo>
                <a:close/>
              </a:path>
            </a:pathLst>
          </a:custGeom>
          <a:solidFill>
            <a:srgbClr val="F9E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799388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對測試材料的偏好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en-US" altLang="zh-TW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</a:t>
            </a:r>
            <a:r>
              <a:rPr lang="en-US" altLang="zh-CN" b="1" spc="-10" dirty="0">
                <a:solidFill>
                  <a:schemeClr val="tx1"/>
                </a:solidFill>
              </a:rPr>
              <a:t> ——</a:t>
            </a:r>
            <a:r>
              <a:rPr lang="zh-TW" altLang="en-US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虛擬現實和擴增實境 </a:t>
            </a:r>
            <a:endParaRPr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2336" y="274412"/>
            <a:ext cx="11638915" cy="1266190"/>
            <a:chOff x="402336" y="274412"/>
            <a:chExt cx="11638915" cy="12661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1268" y="274412"/>
              <a:ext cx="3169836" cy="1266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2336" y="731520"/>
              <a:ext cx="8555990" cy="756285"/>
            </a:xfrm>
            <a:custGeom>
              <a:avLst/>
              <a:gdLst/>
              <a:ahLst/>
              <a:cxnLst/>
              <a:rect l="l" t="t" r="r" b="b"/>
              <a:pathLst>
                <a:path w="8555990" h="756285">
                  <a:moveTo>
                    <a:pt x="8555736" y="0"/>
                  </a:moveTo>
                  <a:lnTo>
                    <a:pt x="0" y="0"/>
                  </a:lnTo>
                  <a:lnTo>
                    <a:pt x="0" y="755903"/>
                  </a:lnTo>
                  <a:lnTo>
                    <a:pt x="8555736" y="755903"/>
                  </a:lnTo>
                  <a:lnTo>
                    <a:pt x="8555736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1157204" y="925068"/>
              <a:ext cx="822960" cy="457200"/>
            </a:xfrm>
            <a:custGeom>
              <a:avLst/>
              <a:gdLst/>
              <a:ahLst/>
              <a:cxnLst/>
              <a:rect l="l" t="t" r="r" b="b"/>
              <a:pathLst>
                <a:path w="822959" h="457200">
                  <a:moveTo>
                    <a:pt x="0" y="228600"/>
                  </a:moveTo>
                  <a:lnTo>
                    <a:pt x="17425" y="162582"/>
                  </a:lnTo>
                  <a:lnTo>
                    <a:pt x="66304" y="104131"/>
                  </a:lnTo>
                  <a:lnTo>
                    <a:pt x="100946" y="78627"/>
                  </a:lnTo>
                  <a:lnTo>
                    <a:pt x="141539" y="56076"/>
                  </a:lnTo>
                  <a:lnTo>
                    <a:pt x="187447" y="36832"/>
                  </a:lnTo>
                  <a:lnTo>
                    <a:pt x="238032" y="21248"/>
                  </a:lnTo>
                  <a:lnTo>
                    <a:pt x="292657" y="9679"/>
                  </a:lnTo>
                  <a:lnTo>
                    <a:pt x="350686" y="2478"/>
                  </a:lnTo>
                  <a:lnTo>
                    <a:pt x="411479" y="0"/>
                  </a:lnTo>
                  <a:lnTo>
                    <a:pt x="472273" y="2478"/>
                  </a:lnTo>
                  <a:lnTo>
                    <a:pt x="530302" y="9679"/>
                  </a:lnTo>
                  <a:lnTo>
                    <a:pt x="584927" y="21248"/>
                  </a:lnTo>
                  <a:lnTo>
                    <a:pt x="635512" y="36832"/>
                  </a:lnTo>
                  <a:lnTo>
                    <a:pt x="681420" y="56076"/>
                  </a:lnTo>
                  <a:lnTo>
                    <a:pt x="722013" y="78627"/>
                  </a:lnTo>
                  <a:lnTo>
                    <a:pt x="756655" y="104131"/>
                  </a:lnTo>
                  <a:lnTo>
                    <a:pt x="784707" y="132234"/>
                  </a:lnTo>
                  <a:lnTo>
                    <a:pt x="818497" y="194822"/>
                  </a:lnTo>
                  <a:lnTo>
                    <a:pt x="822960" y="228600"/>
                  </a:lnTo>
                  <a:lnTo>
                    <a:pt x="818497" y="262377"/>
                  </a:lnTo>
                  <a:lnTo>
                    <a:pt x="784707" y="324965"/>
                  </a:lnTo>
                  <a:lnTo>
                    <a:pt x="756655" y="353068"/>
                  </a:lnTo>
                  <a:lnTo>
                    <a:pt x="722013" y="378572"/>
                  </a:lnTo>
                  <a:lnTo>
                    <a:pt x="681420" y="401123"/>
                  </a:lnTo>
                  <a:lnTo>
                    <a:pt x="635512" y="420367"/>
                  </a:lnTo>
                  <a:lnTo>
                    <a:pt x="584927" y="435951"/>
                  </a:lnTo>
                  <a:lnTo>
                    <a:pt x="530302" y="447520"/>
                  </a:lnTo>
                  <a:lnTo>
                    <a:pt x="472273" y="454721"/>
                  </a:lnTo>
                  <a:lnTo>
                    <a:pt x="411479" y="457200"/>
                  </a:lnTo>
                  <a:lnTo>
                    <a:pt x="350686" y="454721"/>
                  </a:lnTo>
                  <a:lnTo>
                    <a:pt x="292657" y="447520"/>
                  </a:lnTo>
                  <a:lnTo>
                    <a:pt x="238032" y="435951"/>
                  </a:lnTo>
                  <a:lnTo>
                    <a:pt x="187447" y="420367"/>
                  </a:lnTo>
                  <a:lnTo>
                    <a:pt x="141539" y="401123"/>
                  </a:lnTo>
                  <a:lnTo>
                    <a:pt x="100946" y="378572"/>
                  </a:lnTo>
                  <a:lnTo>
                    <a:pt x="66304" y="353068"/>
                  </a:lnTo>
                  <a:lnTo>
                    <a:pt x="38252" y="324965"/>
                  </a:lnTo>
                  <a:lnTo>
                    <a:pt x="4462" y="262377"/>
                  </a:lnTo>
                  <a:lnTo>
                    <a:pt x="0" y="22860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4312" y="1174350"/>
            <a:ext cx="7479030" cy="1125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4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zh-TW" altLang="en-US" sz="24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混淆現實和虛擬世界的潛在困惑使觀眾感到非常擔憂。</a:t>
            </a: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2400" dirty="0">
              <a:latin typeface="Arial MT"/>
              <a:cs typeface="Arial MT"/>
            </a:endParaRPr>
          </a:p>
          <a:p>
            <a:pPr marL="33655"/>
            <a:r>
              <a:rPr lang="zh-TW" altLang="en-US" sz="2000" b="1" spc="-10" dirty="0">
                <a:solidFill>
                  <a:srgbClr val="009D9C"/>
                </a:solidFill>
                <a:latin typeface="Arial"/>
                <a:cs typeface="Arial"/>
              </a:rPr>
              <a:t>虛擬現實和擴增實境 </a:t>
            </a:r>
            <a:endParaRPr sz="2000" b="1" spc="-10" dirty="0">
              <a:solidFill>
                <a:srgbClr val="009D9C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863" y="2353055"/>
            <a:ext cx="5660390" cy="3027752"/>
          </a:xfrm>
          <a:prstGeom prst="rect">
            <a:avLst/>
          </a:prstGeom>
          <a:solidFill>
            <a:srgbClr val="E0FFFF"/>
          </a:solidFill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lang="en-HK" sz="1800" b="1" spc="-10" dirty="0" err="1">
                <a:latin typeface="Arial"/>
                <a:cs typeface="Arial"/>
              </a:rPr>
              <a:t>喜歡</a:t>
            </a:r>
            <a:endParaRPr sz="1800" dirty="0">
              <a:latin typeface="Arial"/>
              <a:cs typeface="Arial"/>
            </a:endParaRPr>
          </a:p>
          <a:p>
            <a:pPr marL="454659" indent="-286385">
              <a:lnSpc>
                <a:spcPct val="100000"/>
              </a:lnSpc>
              <a:spcBef>
                <a:spcPts val="1300"/>
              </a:spcBef>
              <a:buChar char="•"/>
              <a:tabLst>
                <a:tab pos="454659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更具娛樂性和沉浸式體驗</a:t>
            </a:r>
            <a:endParaRPr lang="en-HK"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800" dirty="0">
              <a:latin typeface="Arial MT"/>
              <a:cs typeface="Arial MT"/>
            </a:endParaRPr>
          </a:p>
          <a:p>
            <a:pPr marL="510540" marR="382270">
              <a:lnSpc>
                <a:spcPts val="1920"/>
              </a:lnSpc>
              <a:spcBef>
                <a:spcPts val="5"/>
              </a:spcBef>
              <a:tabLst>
                <a:tab pos="4239260" algn="l"/>
              </a:tabLst>
            </a:pPr>
            <a:r>
              <a:rPr sz="1600" i="1" spc="-10" dirty="0">
                <a:latin typeface="Arial"/>
                <a:cs typeface="Arial"/>
              </a:rPr>
              <a:t>“VR</a:t>
            </a:r>
            <a:r>
              <a:rPr sz="1700" spc="-110" dirty="0">
                <a:latin typeface="Microsoft JhengHei"/>
                <a:cs typeface="Microsoft JhengHei"/>
              </a:rPr>
              <a:t>是沉浸式的親歷其</a:t>
            </a:r>
            <a:r>
              <a:rPr sz="1700" spc="-125" dirty="0">
                <a:latin typeface="Microsoft JhengHei"/>
                <a:cs typeface="Microsoft JhengHei"/>
              </a:rPr>
              <a:t>境</a:t>
            </a:r>
            <a:r>
              <a:rPr sz="1600" i="1" dirty="0">
                <a:latin typeface="Arial"/>
                <a:cs typeface="Arial"/>
              </a:rPr>
              <a:t>,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700" spc="-110" dirty="0">
                <a:latin typeface="Microsoft JhengHei"/>
                <a:cs typeface="Microsoft JhengHei"/>
              </a:rPr>
              <a:t>好像說</a:t>
            </a:r>
            <a:r>
              <a:rPr sz="1600" i="1" dirty="0">
                <a:latin typeface="Arial"/>
                <a:cs typeface="Arial"/>
              </a:rPr>
              <a:t>, </a:t>
            </a:r>
            <a:r>
              <a:rPr sz="1700" spc="-110" dirty="0">
                <a:latin typeface="Microsoft JhengHei"/>
                <a:cs typeface="Microsoft JhengHei"/>
              </a:rPr>
              <a:t>斬人怎樣去避</a:t>
            </a:r>
            <a:r>
              <a:rPr sz="1600" i="1" dirty="0">
                <a:latin typeface="Arial"/>
                <a:cs typeface="Arial"/>
              </a:rPr>
              <a:t>,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700" spc="-110" dirty="0">
                <a:latin typeface="Microsoft JhengHei"/>
                <a:cs typeface="Microsoft JhengHei"/>
              </a:rPr>
              <a:t>我</a:t>
            </a:r>
            <a:r>
              <a:rPr sz="1700" spc="-50" dirty="0">
                <a:latin typeface="Microsoft JhengHei"/>
                <a:cs typeface="Microsoft JhengHei"/>
              </a:rPr>
              <a:t>覺</a:t>
            </a:r>
            <a:r>
              <a:rPr sz="1700" spc="-110" dirty="0">
                <a:latin typeface="Microsoft JhengHei"/>
                <a:cs typeface="Microsoft JhengHei"/>
              </a:rPr>
              <a:t>得是娛樂化的，好像玩</a:t>
            </a:r>
            <a:r>
              <a:rPr sz="1600" i="1" dirty="0">
                <a:latin typeface="Arial"/>
                <a:cs typeface="Arial"/>
              </a:rPr>
              <a:t>VR</a:t>
            </a:r>
            <a:r>
              <a:rPr sz="1600" i="1" spc="45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game</a:t>
            </a:r>
            <a:r>
              <a:rPr sz="1700" spc="-110" dirty="0">
                <a:latin typeface="Microsoft JhengHei"/>
                <a:cs typeface="Microsoft JhengHei"/>
              </a:rPr>
              <a:t>一樣。</a:t>
            </a:r>
            <a:r>
              <a:rPr sz="1600" i="1" spc="-50" dirty="0">
                <a:latin typeface="Arial"/>
                <a:cs typeface="Arial"/>
              </a:rPr>
              <a:t>”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700" dirty="0">
              <a:latin typeface="Arial"/>
              <a:cs typeface="Arial"/>
            </a:endParaRPr>
          </a:p>
          <a:p>
            <a:pPr marL="510540">
              <a:lnSpc>
                <a:spcPct val="100000"/>
              </a:lnSpc>
              <a:spcBef>
                <a:spcPts val="5"/>
              </a:spcBef>
              <a:tabLst>
                <a:tab pos="3257550" algn="l"/>
              </a:tabLst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14" dirty="0">
                <a:latin typeface="Microsoft JhengHei"/>
                <a:cs typeface="Microsoft JhengHei"/>
              </a:rPr>
              <a:t>可以</a:t>
            </a:r>
            <a:r>
              <a:rPr sz="1700" spc="-110" dirty="0">
                <a:latin typeface="Microsoft JhengHei"/>
                <a:cs typeface="Microsoft JhengHei"/>
              </a:rPr>
              <a:t>在</a:t>
            </a:r>
            <a:r>
              <a:rPr sz="1700" spc="-114" dirty="0">
                <a:latin typeface="Microsoft JhengHei"/>
                <a:cs typeface="Microsoft JhengHei"/>
              </a:rPr>
              <a:t>過年睇日出睇煙花</a:t>
            </a:r>
            <a:r>
              <a:rPr sz="1700" spc="-140" dirty="0">
                <a:latin typeface="Microsoft JhengHei"/>
                <a:cs typeface="Microsoft JhengHei"/>
              </a:rPr>
              <a:t>。</a:t>
            </a:r>
            <a:r>
              <a:rPr sz="1600" i="1" spc="-50" dirty="0">
                <a:latin typeface="Arial"/>
                <a:cs typeface="Arial"/>
              </a:rPr>
              <a:t>”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8044" y="2412619"/>
            <a:ext cx="4206240" cy="117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0045">
              <a:lnSpc>
                <a:spcPct val="100000"/>
              </a:lnSpc>
              <a:spcBef>
                <a:spcPts val="100"/>
              </a:spcBef>
            </a:pPr>
            <a:r>
              <a:rPr lang="zh-TW" altLang="en-US" sz="1800" b="1" dirty="0">
                <a:latin typeface="Arial"/>
                <a:cs typeface="Arial"/>
              </a:rPr>
              <a:t>厭惡</a:t>
            </a:r>
            <a:r>
              <a:rPr lang="en-US" altLang="zh-TW" sz="1800" b="1" dirty="0">
                <a:latin typeface="Arial"/>
                <a:cs typeface="Arial"/>
              </a:rPr>
              <a:t>/</a:t>
            </a:r>
            <a:r>
              <a:rPr lang="zh-TW" altLang="en-US" sz="1800" b="1" spc="30" dirty="0">
                <a:latin typeface="Arial"/>
                <a:cs typeface="Arial"/>
              </a:rPr>
              <a:t> </a:t>
            </a:r>
            <a:r>
              <a:rPr lang="zh-TW" altLang="en-US" b="1" spc="-10" dirty="0">
                <a:latin typeface="Arial"/>
                <a:cs typeface="Arial"/>
              </a:rPr>
              <a:t>憂慮</a:t>
            </a:r>
            <a:endParaRPr lang="zh-TW" altLang="en-US" sz="1800" dirty="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1305"/>
              </a:spcBef>
              <a:buChar char="•"/>
              <a:tabLst>
                <a:tab pos="2863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圖像不真實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-apple-system"/>
              </a:rPr>
              <a:t>-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可能本身就是虛假資訊</a:t>
            </a:r>
            <a:endParaRPr lang="en-HK" altLang="zh-TW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6385" indent="-286385">
              <a:lnSpc>
                <a:spcPct val="100000"/>
              </a:lnSpc>
              <a:spcBef>
                <a:spcPts val="1305"/>
              </a:spcBef>
              <a:buChar char="•"/>
              <a:tabLst>
                <a:tab pos="286385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不必要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-apple-system"/>
              </a:rPr>
              <a:t>-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-apple-system"/>
              </a:rPr>
              <a:t>沉浸在壞消息中可能是不悅的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8070" y="4717987"/>
            <a:ext cx="436118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00" i="1" spc="-25" dirty="0">
                <a:latin typeface="Arial"/>
                <a:cs typeface="Arial"/>
              </a:rPr>
              <a:t>“</a:t>
            </a:r>
            <a:r>
              <a:rPr sz="1700" spc="-130" dirty="0">
                <a:latin typeface="Microsoft JhengHei"/>
                <a:cs typeface="Microsoft JhengHei"/>
              </a:rPr>
              <a:t>新聞也是十居其九是不開心的事，還有人要沉浸</a:t>
            </a:r>
            <a:endParaRPr sz="1700">
              <a:latin typeface="Microsoft JhengHei"/>
              <a:cs typeface="Microsoft JhengHei"/>
            </a:endParaRPr>
          </a:p>
          <a:p>
            <a:pPr>
              <a:lnSpc>
                <a:spcPts val="1980"/>
              </a:lnSpc>
            </a:pPr>
            <a:r>
              <a:rPr sz="1700" spc="-90" dirty="0">
                <a:latin typeface="Microsoft JhengHei"/>
                <a:cs typeface="Microsoft JhengHei"/>
              </a:rPr>
              <a:t>式體驗？</a:t>
            </a:r>
            <a:r>
              <a:rPr sz="1600" i="1" spc="-35" dirty="0">
                <a:latin typeface="Arial"/>
                <a:cs typeface="Arial"/>
              </a:rPr>
              <a:t>” </a:t>
            </a:r>
            <a:r>
              <a:rPr sz="1600" b="1" i="1" dirty="0">
                <a:latin typeface="Arial"/>
                <a:cs typeface="Arial"/>
              </a:rPr>
              <a:t>Group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98254" y="2395032"/>
            <a:ext cx="1105535" cy="902969"/>
          </a:xfrm>
          <a:custGeom>
            <a:avLst/>
            <a:gdLst/>
            <a:ahLst/>
            <a:cxnLst/>
            <a:rect l="l" t="t" r="r" b="b"/>
            <a:pathLst>
              <a:path w="1105534" h="902970">
                <a:moveTo>
                  <a:pt x="857018" y="0"/>
                </a:moveTo>
                <a:lnTo>
                  <a:pt x="816616" y="1499"/>
                </a:lnTo>
                <a:lnTo>
                  <a:pt x="776008" y="8923"/>
                </a:lnTo>
                <a:lnTo>
                  <a:pt x="735853" y="22495"/>
                </a:lnTo>
                <a:lnTo>
                  <a:pt x="696809" y="42441"/>
                </a:lnTo>
                <a:lnTo>
                  <a:pt x="659533" y="68985"/>
                </a:lnTo>
                <a:lnTo>
                  <a:pt x="624684" y="102354"/>
                </a:lnTo>
                <a:lnTo>
                  <a:pt x="592920" y="142770"/>
                </a:lnTo>
                <a:lnTo>
                  <a:pt x="564899" y="190460"/>
                </a:lnTo>
                <a:lnTo>
                  <a:pt x="552497" y="217103"/>
                </a:lnTo>
                <a:lnTo>
                  <a:pt x="540095" y="190460"/>
                </a:lnTo>
                <a:lnTo>
                  <a:pt x="512074" y="142770"/>
                </a:lnTo>
                <a:lnTo>
                  <a:pt x="480310" y="102354"/>
                </a:lnTo>
                <a:lnTo>
                  <a:pt x="445461" y="68985"/>
                </a:lnTo>
                <a:lnTo>
                  <a:pt x="408185" y="42441"/>
                </a:lnTo>
                <a:lnTo>
                  <a:pt x="369141" y="22495"/>
                </a:lnTo>
                <a:lnTo>
                  <a:pt x="328986" y="8923"/>
                </a:lnTo>
                <a:lnTo>
                  <a:pt x="288378" y="1499"/>
                </a:lnTo>
                <a:lnTo>
                  <a:pt x="247976" y="0"/>
                </a:lnTo>
                <a:lnTo>
                  <a:pt x="228057" y="1401"/>
                </a:lnTo>
                <a:lnTo>
                  <a:pt x="189197" y="8365"/>
                </a:lnTo>
                <a:lnTo>
                  <a:pt x="152186" y="20691"/>
                </a:lnTo>
                <a:lnTo>
                  <a:pt x="117684" y="38153"/>
                </a:lnTo>
                <a:lnTo>
                  <a:pt x="86348" y="60526"/>
                </a:lnTo>
                <a:lnTo>
                  <a:pt x="58836" y="87586"/>
                </a:lnTo>
                <a:lnTo>
                  <a:pt x="35806" y="119108"/>
                </a:lnTo>
                <a:lnTo>
                  <a:pt x="17917" y="154866"/>
                </a:lnTo>
                <a:lnTo>
                  <a:pt x="5825" y="194636"/>
                </a:lnTo>
                <a:lnTo>
                  <a:pt x="190" y="238193"/>
                </a:lnTo>
                <a:lnTo>
                  <a:pt x="0" y="261321"/>
                </a:lnTo>
                <a:lnTo>
                  <a:pt x="1669" y="285311"/>
                </a:lnTo>
                <a:lnTo>
                  <a:pt x="10921" y="335767"/>
                </a:lnTo>
                <a:lnTo>
                  <a:pt x="28602" y="389334"/>
                </a:lnTo>
                <a:lnTo>
                  <a:pt x="55372" y="445788"/>
                </a:lnTo>
                <a:lnTo>
                  <a:pt x="91887" y="504904"/>
                </a:lnTo>
                <a:lnTo>
                  <a:pt x="138807" y="566457"/>
                </a:lnTo>
                <a:lnTo>
                  <a:pt x="166374" y="598077"/>
                </a:lnTo>
                <a:lnTo>
                  <a:pt x="196789" y="630222"/>
                </a:lnTo>
                <a:lnTo>
                  <a:pt x="230134" y="662864"/>
                </a:lnTo>
                <a:lnTo>
                  <a:pt x="266491" y="695974"/>
                </a:lnTo>
                <a:lnTo>
                  <a:pt x="305942" y="729525"/>
                </a:lnTo>
                <a:lnTo>
                  <a:pt x="348571" y="763488"/>
                </a:lnTo>
                <a:lnTo>
                  <a:pt x="394458" y="797836"/>
                </a:lnTo>
                <a:lnTo>
                  <a:pt x="443687" y="832540"/>
                </a:lnTo>
                <a:lnTo>
                  <a:pt x="496339" y="867572"/>
                </a:lnTo>
                <a:lnTo>
                  <a:pt x="552497" y="902903"/>
                </a:lnTo>
                <a:lnTo>
                  <a:pt x="608655" y="867572"/>
                </a:lnTo>
                <a:lnTo>
                  <a:pt x="661307" y="832540"/>
                </a:lnTo>
                <a:lnTo>
                  <a:pt x="710536" y="797836"/>
                </a:lnTo>
                <a:lnTo>
                  <a:pt x="756423" y="763488"/>
                </a:lnTo>
                <a:lnTo>
                  <a:pt x="799052" y="729525"/>
                </a:lnTo>
                <a:lnTo>
                  <a:pt x="838503" y="695974"/>
                </a:lnTo>
                <a:lnTo>
                  <a:pt x="874861" y="662864"/>
                </a:lnTo>
                <a:lnTo>
                  <a:pt x="908205" y="630222"/>
                </a:lnTo>
                <a:lnTo>
                  <a:pt x="938620" y="598077"/>
                </a:lnTo>
                <a:lnTo>
                  <a:pt x="966187" y="566457"/>
                </a:lnTo>
                <a:lnTo>
                  <a:pt x="990989" y="535390"/>
                </a:lnTo>
                <a:lnTo>
                  <a:pt x="1032624" y="475027"/>
                </a:lnTo>
                <a:lnTo>
                  <a:pt x="1064185" y="417214"/>
                </a:lnTo>
                <a:lnTo>
                  <a:pt x="1086328" y="362175"/>
                </a:lnTo>
                <a:lnTo>
                  <a:pt x="1099712" y="310136"/>
                </a:lnTo>
                <a:lnTo>
                  <a:pt x="1104995" y="261321"/>
                </a:lnTo>
                <a:lnTo>
                  <a:pt x="1104804" y="238193"/>
                </a:lnTo>
                <a:lnTo>
                  <a:pt x="1099169" y="194636"/>
                </a:lnTo>
                <a:lnTo>
                  <a:pt x="1087077" y="154866"/>
                </a:lnTo>
                <a:lnTo>
                  <a:pt x="1069188" y="119108"/>
                </a:lnTo>
                <a:lnTo>
                  <a:pt x="1046158" y="87586"/>
                </a:lnTo>
                <a:lnTo>
                  <a:pt x="1018647" y="60526"/>
                </a:lnTo>
                <a:lnTo>
                  <a:pt x="987310" y="38153"/>
                </a:lnTo>
                <a:lnTo>
                  <a:pt x="952808" y="20691"/>
                </a:lnTo>
                <a:lnTo>
                  <a:pt x="915798" y="8365"/>
                </a:lnTo>
                <a:lnTo>
                  <a:pt x="876937" y="1401"/>
                </a:lnTo>
                <a:lnTo>
                  <a:pt x="857018" y="0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34FDD9A2-978E-1F4E-96B8-C997285C440E}"/>
              </a:ext>
            </a:extLst>
          </p:cNvPr>
          <p:cNvSpPr txBox="1"/>
          <p:nvPr/>
        </p:nvSpPr>
        <p:spPr>
          <a:xfrm>
            <a:off x="10924291" y="2689119"/>
            <a:ext cx="82392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2395" algn="l">
              <a:lnSpc>
                <a:spcPct val="100000"/>
              </a:lnSpc>
              <a:spcBef>
                <a:spcPts val="105"/>
              </a:spcBef>
            </a:pPr>
            <a:r>
              <a:rPr lang="en-HK" sz="1000" dirty="0" err="1">
                <a:solidFill>
                  <a:schemeClr val="bg1"/>
                </a:solidFill>
                <a:latin typeface="Arial MT"/>
                <a:cs typeface="Arial MT"/>
              </a:rPr>
              <a:t>更多人提及</a:t>
            </a:r>
            <a:endParaRPr sz="10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66083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359" y="0"/>
              <a:ext cx="816864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85688" cy="6857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3834765" cy="3763645"/>
            </a:xfrm>
            <a:custGeom>
              <a:avLst/>
              <a:gdLst/>
              <a:ahLst/>
              <a:cxnLst/>
              <a:rect l="l" t="t" r="r" b="b"/>
              <a:pathLst>
                <a:path w="3834765" h="3763645">
                  <a:moveTo>
                    <a:pt x="2739390" y="0"/>
                  </a:moveTo>
                  <a:lnTo>
                    <a:pt x="1982089" y="0"/>
                  </a:lnTo>
                  <a:lnTo>
                    <a:pt x="0" y="1945005"/>
                  </a:lnTo>
                  <a:lnTo>
                    <a:pt x="0" y="2688209"/>
                  </a:lnTo>
                  <a:lnTo>
                    <a:pt x="2739390" y="0"/>
                  </a:lnTo>
                  <a:close/>
                </a:path>
                <a:path w="3834765" h="3763645">
                  <a:moveTo>
                    <a:pt x="3834765" y="0"/>
                  </a:moveTo>
                  <a:lnTo>
                    <a:pt x="3077464" y="0"/>
                  </a:lnTo>
                  <a:lnTo>
                    <a:pt x="0" y="3019933"/>
                  </a:lnTo>
                  <a:lnTo>
                    <a:pt x="0" y="3763137"/>
                  </a:lnTo>
                  <a:lnTo>
                    <a:pt x="3834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48780" y="2711272"/>
            <a:ext cx="3739515" cy="755913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1215"/>
              </a:spcBef>
            </a:pPr>
            <a:r>
              <a:rPr lang="en-HK" sz="4800" b="1" spc="-10" dirty="0" err="1">
                <a:solidFill>
                  <a:srgbClr val="FFFFFF"/>
                </a:solidFill>
                <a:latin typeface="Arial Black"/>
                <a:cs typeface="Arial Black"/>
              </a:rPr>
              <a:t>研究設置</a:t>
            </a:r>
            <a:endParaRPr sz="4800" b="1" dirty="0">
              <a:latin typeface="Arial Black"/>
              <a:cs typeface="Arial Black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B6CCAE9-B503-C740-B63F-013797EB2FF3}"/>
              </a:ext>
            </a:extLst>
          </p:cNvPr>
          <p:cNvSpPr txBox="1"/>
          <p:nvPr/>
        </p:nvSpPr>
        <p:spPr>
          <a:xfrm>
            <a:off x="6264547" y="304800"/>
            <a:ext cx="4599940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zh-CN" altLang="en-US" sz="4800" spc="-10" dirty="0">
                <a:solidFill>
                  <a:srgbClr val="FFFFFF"/>
                </a:solidFill>
                <a:latin typeface="Arial Black"/>
                <a:cs typeface="Arial Black"/>
              </a:rPr>
              <a:t>附件</a:t>
            </a:r>
            <a:endParaRPr lang="zh-CN" altLang="en-US" sz="4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1545336"/>
            <a:ext cx="3365500" cy="4157979"/>
            <a:chOff x="685800" y="1545336"/>
            <a:chExt cx="3365500" cy="4157979"/>
          </a:xfrm>
        </p:grpSpPr>
        <p:sp>
          <p:nvSpPr>
            <p:cNvPr id="3" name="object 3"/>
            <p:cNvSpPr/>
            <p:nvPr/>
          </p:nvSpPr>
          <p:spPr>
            <a:xfrm>
              <a:off x="685800" y="1545336"/>
              <a:ext cx="3365500" cy="4157979"/>
            </a:xfrm>
            <a:custGeom>
              <a:avLst/>
              <a:gdLst/>
              <a:ahLst/>
              <a:cxnLst/>
              <a:rect l="l" t="t" r="r" b="b"/>
              <a:pathLst>
                <a:path w="3365500" h="4157979">
                  <a:moveTo>
                    <a:pt x="3364991" y="0"/>
                  </a:moveTo>
                  <a:lnTo>
                    <a:pt x="0" y="0"/>
                  </a:lnTo>
                  <a:lnTo>
                    <a:pt x="0" y="4157472"/>
                  </a:lnTo>
                  <a:lnTo>
                    <a:pt x="3364991" y="4157472"/>
                  </a:lnTo>
                  <a:lnTo>
                    <a:pt x="336499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800" y="1545336"/>
              <a:ext cx="3365500" cy="4157979"/>
            </a:xfrm>
            <a:custGeom>
              <a:avLst/>
              <a:gdLst/>
              <a:ahLst/>
              <a:cxnLst/>
              <a:rect l="l" t="t" r="r" b="b"/>
              <a:pathLst>
                <a:path w="3365500" h="4157979">
                  <a:moveTo>
                    <a:pt x="3364991" y="0"/>
                  </a:moveTo>
                  <a:lnTo>
                    <a:pt x="0" y="4157472"/>
                  </a:lnTo>
                  <a:lnTo>
                    <a:pt x="3364991" y="4157472"/>
                  </a:lnTo>
                  <a:lnTo>
                    <a:pt x="3364991" y="0"/>
                  </a:lnTo>
                  <a:close/>
                </a:path>
              </a:pathLst>
            </a:custGeom>
            <a:solidFill>
              <a:srgbClr val="BEBEBE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413503" y="1545336"/>
            <a:ext cx="3365500" cy="4157979"/>
            <a:chOff x="4413503" y="1545336"/>
            <a:chExt cx="3365500" cy="4157979"/>
          </a:xfrm>
        </p:grpSpPr>
        <p:sp>
          <p:nvSpPr>
            <p:cNvPr id="6" name="object 6"/>
            <p:cNvSpPr/>
            <p:nvPr/>
          </p:nvSpPr>
          <p:spPr>
            <a:xfrm>
              <a:off x="4413503" y="1545336"/>
              <a:ext cx="3365500" cy="4157979"/>
            </a:xfrm>
            <a:custGeom>
              <a:avLst/>
              <a:gdLst/>
              <a:ahLst/>
              <a:cxnLst/>
              <a:rect l="l" t="t" r="r" b="b"/>
              <a:pathLst>
                <a:path w="3365500" h="4157979">
                  <a:moveTo>
                    <a:pt x="3364992" y="0"/>
                  </a:moveTo>
                  <a:lnTo>
                    <a:pt x="0" y="0"/>
                  </a:lnTo>
                  <a:lnTo>
                    <a:pt x="0" y="4157472"/>
                  </a:lnTo>
                  <a:lnTo>
                    <a:pt x="3364992" y="4157472"/>
                  </a:lnTo>
                  <a:lnTo>
                    <a:pt x="33649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3503" y="1545336"/>
              <a:ext cx="3365500" cy="4157979"/>
            </a:xfrm>
            <a:custGeom>
              <a:avLst/>
              <a:gdLst/>
              <a:ahLst/>
              <a:cxnLst/>
              <a:rect l="l" t="t" r="r" b="b"/>
              <a:pathLst>
                <a:path w="3365500" h="4157979">
                  <a:moveTo>
                    <a:pt x="3364992" y="0"/>
                  </a:moveTo>
                  <a:lnTo>
                    <a:pt x="0" y="4157472"/>
                  </a:lnTo>
                  <a:lnTo>
                    <a:pt x="3364992" y="4157472"/>
                  </a:lnTo>
                  <a:lnTo>
                    <a:pt x="3364992" y="0"/>
                  </a:lnTo>
                  <a:close/>
                </a:path>
              </a:pathLst>
            </a:custGeom>
            <a:solidFill>
              <a:srgbClr val="BEBEBE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141207" y="1545336"/>
            <a:ext cx="3365500" cy="4157979"/>
            <a:chOff x="8141207" y="1545336"/>
            <a:chExt cx="3365500" cy="4157979"/>
          </a:xfrm>
        </p:grpSpPr>
        <p:sp>
          <p:nvSpPr>
            <p:cNvPr id="9" name="object 9"/>
            <p:cNvSpPr/>
            <p:nvPr/>
          </p:nvSpPr>
          <p:spPr>
            <a:xfrm>
              <a:off x="8141207" y="1545336"/>
              <a:ext cx="3365500" cy="4157979"/>
            </a:xfrm>
            <a:custGeom>
              <a:avLst/>
              <a:gdLst/>
              <a:ahLst/>
              <a:cxnLst/>
              <a:rect l="l" t="t" r="r" b="b"/>
              <a:pathLst>
                <a:path w="3365500" h="4157979">
                  <a:moveTo>
                    <a:pt x="3364992" y="0"/>
                  </a:moveTo>
                  <a:lnTo>
                    <a:pt x="0" y="0"/>
                  </a:lnTo>
                  <a:lnTo>
                    <a:pt x="0" y="4157472"/>
                  </a:lnTo>
                  <a:lnTo>
                    <a:pt x="3364992" y="4157472"/>
                  </a:lnTo>
                  <a:lnTo>
                    <a:pt x="33649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41207" y="1545336"/>
              <a:ext cx="3365500" cy="4157979"/>
            </a:xfrm>
            <a:custGeom>
              <a:avLst/>
              <a:gdLst/>
              <a:ahLst/>
              <a:cxnLst/>
              <a:rect l="l" t="t" r="r" b="b"/>
              <a:pathLst>
                <a:path w="3365500" h="4157979">
                  <a:moveTo>
                    <a:pt x="3364992" y="0"/>
                  </a:moveTo>
                  <a:lnTo>
                    <a:pt x="0" y="4157472"/>
                  </a:lnTo>
                  <a:lnTo>
                    <a:pt x="3364992" y="4157472"/>
                  </a:lnTo>
                  <a:lnTo>
                    <a:pt x="3364992" y="0"/>
                  </a:lnTo>
                  <a:close/>
                </a:path>
              </a:pathLst>
            </a:custGeom>
            <a:solidFill>
              <a:srgbClr val="BEBEBE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96086" y="2957322"/>
            <a:ext cx="2741295" cy="17376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10"/>
              </a:spcBef>
            </a:pP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在新的信息時代下，過去十年間，人們對傳統媒體的信任大幅下降。造成信任下降的主要原因是媒體市場的碎片化、社交媒體作為信息主要來源的崛起、更快節奏的新聞以及香港的政治分歧。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42236" y="2165985"/>
            <a:ext cx="146240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en-HK" sz="2000" b="1" spc="-30" dirty="0" err="1">
                <a:solidFill>
                  <a:srgbClr val="2E469C"/>
                </a:solidFill>
                <a:latin typeface="Arial"/>
                <a:cs typeface="Arial"/>
              </a:rPr>
              <a:t>背景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52739" y="2957322"/>
            <a:ext cx="2686685" cy="200952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6385" marR="18415" indent="-287020">
              <a:lnSpc>
                <a:spcPct val="100000"/>
              </a:lnSpc>
              <a:spcBef>
                <a:spcPts val="110"/>
              </a:spcBef>
              <a:buChar char="•"/>
              <a:tabLst>
                <a:tab pos="286385" algn="l"/>
              </a:tabLst>
            </a:pPr>
            <a:r>
              <a:rPr lang="zh-TW" altLang="en-US" sz="1600" dirty="0">
                <a:solidFill>
                  <a:srgbClr val="000000"/>
                </a:solidFill>
                <a:latin typeface="-apple-system"/>
              </a:rPr>
              <a:t>在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-apple-system"/>
              </a:rPr>
              <a:t>2023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年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-apple-system"/>
              </a:rPr>
              <a:t>9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月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-apple-system"/>
              </a:rPr>
              <a:t>4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日至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-apple-system"/>
              </a:rPr>
              <a:t>9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月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-apple-system"/>
              </a:rPr>
              <a:t>14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日期間進行了共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-apple-system"/>
              </a:rPr>
              <a:t>4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個面對面焦點小組討論</a:t>
            </a:r>
            <a:endParaRPr lang="en-HK" altLang="zh-TW" sz="16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6385" marR="18415" indent="-287020">
              <a:lnSpc>
                <a:spcPct val="100000"/>
              </a:lnSpc>
              <a:spcBef>
                <a:spcPts val="110"/>
              </a:spcBef>
              <a:buChar char="•"/>
              <a:tabLst>
                <a:tab pos="286385" algn="l"/>
              </a:tabLst>
            </a:pP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每個小組由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-apple-system"/>
              </a:rPr>
              <a:t>6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名參與者組成，持續時間為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-apple-system"/>
              </a:rPr>
              <a:t>2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小時</a:t>
            </a:r>
            <a:endParaRPr lang="en-HK" altLang="zh-TW" sz="16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6385" marR="18415" indent="-287020">
              <a:lnSpc>
                <a:spcPct val="100000"/>
              </a:lnSpc>
              <a:spcBef>
                <a:spcPts val="110"/>
              </a:spcBef>
              <a:buChar char="•"/>
              <a:tabLst>
                <a:tab pos="286385" algn="l"/>
              </a:tabLst>
            </a:pP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參與者的媒體使用習慣、頻道偏好、職業和生活階段各有不同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21217" y="2165985"/>
            <a:ext cx="222186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en-HK" sz="2000" b="1" spc="-10" dirty="0" err="1">
                <a:solidFill>
                  <a:srgbClr val="E87721"/>
                </a:solidFill>
                <a:latin typeface="Arial"/>
                <a:cs typeface="Arial"/>
              </a:rPr>
              <a:t>研究方法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24400" y="2883373"/>
            <a:ext cx="2854578" cy="24846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香港浸會大學希望了解以下問題：</a:t>
            </a:r>
            <a:br>
              <a:rPr lang="zh-TW" altLang="en-US" sz="1600" dirty="0"/>
            </a:br>
            <a:endParaRPr lang="en-HK" altLang="zh-TW" sz="1600" dirty="0"/>
          </a:p>
          <a:p>
            <a:pPr>
              <a:lnSpc>
                <a:spcPct val="100000"/>
              </a:lnSpc>
              <a:spcBef>
                <a:spcPts val="695"/>
              </a:spcBef>
            </a:pP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人們現在如何從不同的媒體來源獲取新聞？</a:t>
            </a:r>
            <a:endParaRPr lang="en-HK" altLang="zh-TW" sz="16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是什麼讓人們信任或不信任一個新聞媒介？</a:t>
            </a:r>
            <a:br>
              <a:rPr lang="zh-TW" altLang="en-US" sz="1600" dirty="0"/>
            </a:b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人們如何看待香港的不實資訊問題？</a:t>
            </a:r>
            <a:br>
              <a:rPr lang="zh-TW" altLang="en-US" sz="1600" dirty="0"/>
            </a:br>
            <a:r>
              <a:rPr lang="zh-TW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人們如何看待新聞科技的影響？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9723" y="2165985"/>
            <a:ext cx="292925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en-HK" sz="2000" b="1" spc="-10" dirty="0" err="1">
                <a:solidFill>
                  <a:srgbClr val="009D9C"/>
                </a:solidFill>
                <a:latin typeface="Arial"/>
                <a:cs typeface="Arial"/>
              </a:rPr>
              <a:t>主要研究問題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b="1" spc="-10" dirty="0" err="1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背景</a:t>
            </a:r>
            <a:endParaRPr b="1" spc="-10" dirty="0">
              <a:solidFill>
                <a:schemeClr val="tx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5800" y="1091183"/>
            <a:ext cx="3365500" cy="4612005"/>
            <a:chOff x="685800" y="1091183"/>
            <a:chExt cx="3365500" cy="4612005"/>
          </a:xfrm>
        </p:grpSpPr>
        <p:sp>
          <p:nvSpPr>
            <p:cNvPr id="19" name="object 19"/>
            <p:cNvSpPr/>
            <p:nvPr/>
          </p:nvSpPr>
          <p:spPr>
            <a:xfrm>
              <a:off x="2005583" y="109118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2E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95144" y="1319783"/>
              <a:ext cx="332740" cy="457200"/>
            </a:xfrm>
            <a:custGeom>
              <a:avLst/>
              <a:gdLst/>
              <a:ahLst/>
              <a:cxnLst/>
              <a:rect l="l" t="t" r="r" b="b"/>
              <a:pathLst>
                <a:path w="332739" h="457200">
                  <a:moveTo>
                    <a:pt x="166116" y="0"/>
                  </a:moveTo>
                  <a:lnTo>
                    <a:pt x="121972" y="5937"/>
                  </a:lnTo>
                  <a:lnTo>
                    <a:pt x="82295" y="22695"/>
                  </a:lnTo>
                  <a:lnTo>
                    <a:pt x="48672" y="48688"/>
                  </a:lnTo>
                  <a:lnTo>
                    <a:pt x="22690" y="82333"/>
                  </a:lnTo>
                  <a:lnTo>
                    <a:pt x="5937" y="122046"/>
                  </a:lnTo>
                  <a:lnTo>
                    <a:pt x="0" y="166242"/>
                  </a:lnTo>
                  <a:lnTo>
                    <a:pt x="25955" y="268712"/>
                  </a:lnTo>
                  <a:lnTo>
                    <a:pt x="83057" y="362394"/>
                  </a:lnTo>
                  <a:lnTo>
                    <a:pt x="140160" y="430740"/>
                  </a:lnTo>
                  <a:lnTo>
                    <a:pt x="166116" y="457200"/>
                  </a:lnTo>
                  <a:lnTo>
                    <a:pt x="192071" y="430740"/>
                  </a:lnTo>
                  <a:lnTo>
                    <a:pt x="196067" y="425957"/>
                  </a:lnTo>
                  <a:lnTo>
                    <a:pt x="166116" y="425957"/>
                  </a:lnTo>
                  <a:lnTo>
                    <a:pt x="143394" y="402915"/>
                  </a:lnTo>
                  <a:lnTo>
                    <a:pt x="93408" y="342868"/>
                  </a:lnTo>
                  <a:lnTo>
                    <a:pt x="43422" y="259437"/>
                  </a:lnTo>
                  <a:lnTo>
                    <a:pt x="20700" y="166242"/>
                  </a:lnTo>
                  <a:lnTo>
                    <a:pt x="28118" y="120249"/>
                  </a:lnTo>
                  <a:lnTo>
                    <a:pt x="48771" y="80328"/>
                  </a:lnTo>
                  <a:lnTo>
                    <a:pt x="80255" y="48861"/>
                  </a:lnTo>
                  <a:lnTo>
                    <a:pt x="120171" y="28233"/>
                  </a:lnTo>
                  <a:lnTo>
                    <a:pt x="166116" y="20827"/>
                  </a:lnTo>
                  <a:lnTo>
                    <a:pt x="245514" y="20827"/>
                  </a:lnTo>
                  <a:lnTo>
                    <a:pt x="210259" y="5937"/>
                  </a:lnTo>
                  <a:lnTo>
                    <a:pt x="166116" y="0"/>
                  </a:lnTo>
                  <a:close/>
                </a:path>
                <a:path w="332739" h="457200">
                  <a:moveTo>
                    <a:pt x="245514" y="20827"/>
                  </a:moveTo>
                  <a:lnTo>
                    <a:pt x="166116" y="20827"/>
                  </a:lnTo>
                  <a:lnTo>
                    <a:pt x="212047" y="28233"/>
                  </a:lnTo>
                  <a:lnTo>
                    <a:pt x="251931" y="48861"/>
                  </a:lnTo>
                  <a:lnTo>
                    <a:pt x="283378" y="80328"/>
                  </a:lnTo>
                  <a:lnTo>
                    <a:pt x="303999" y="120249"/>
                  </a:lnTo>
                  <a:lnTo>
                    <a:pt x="311404" y="166242"/>
                  </a:lnTo>
                  <a:lnTo>
                    <a:pt x="288702" y="259437"/>
                  </a:lnTo>
                  <a:lnTo>
                    <a:pt x="238759" y="342868"/>
                  </a:lnTo>
                  <a:lnTo>
                    <a:pt x="188817" y="402915"/>
                  </a:lnTo>
                  <a:lnTo>
                    <a:pt x="166116" y="425957"/>
                  </a:lnTo>
                  <a:lnTo>
                    <a:pt x="196067" y="425957"/>
                  </a:lnTo>
                  <a:lnTo>
                    <a:pt x="249173" y="362394"/>
                  </a:lnTo>
                  <a:lnTo>
                    <a:pt x="306276" y="268712"/>
                  </a:lnTo>
                  <a:lnTo>
                    <a:pt x="332231" y="166242"/>
                  </a:lnTo>
                  <a:lnTo>
                    <a:pt x="326294" y="122046"/>
                  </a:lnTo>
                  <a:lnTo>
                    <a:pt x="309541" y="82333"/>
                  </a:lnTo>
                  <a:lnTo>
                    <a:pt x="283559" y="48688"/>
                  </a:lnTo>
                  <a:lnTo>
                    <a:pt x="249936" y="22695"/>
                  </a:lnTo>
                  <a:lnTo>
                    <a:pt x="245514" y="20827"/>
                  </a:lnTo>
                  <a:close/>
                </a:path>
                <a:path w="332739" h="457200">
                  <a:moveTo>
                    <a:pt x="166116" y="83057"/>
                  </a:moveTo>
                  <a:lnTo>
                    <a:pt x="133796" y="89608"/>
                  </a:lnTo>
                  <a:lnTo>
                    <a:pt x="107394" y="107457"/>
                  </a:lnTo>
                  <a:lnTo>
                    <a:pt x="89588" y="133903"/>
                  </a:lnTo>
                  <a:lnTo>
                    <a:pt x="83057" y="166242"/>
                  </a:lnTo>
                  <a:lnTo>
                    <a:pt x="89588" y="198582"/>
                  </a:lnTo>
                  <a:lnTo>
                    <a:pt x="107394" y="225028"/>
                  </a:lnTo>
                  <a:lnTo>
                    <a:pt x="133796" y="242877"/>
                  </a:lnTo>
                  <a:lnTo>
                    <a:pt x="166116" y="249427"/>
                  </a:lnTo>
                  <a:lnTo>
                    <a:pt x="198435" y="242877"/>
                  </a:lnTo>
                  <a:lnTo>
                    <a:pt x="219554" y="228600"/>
                  </a:lnTo>
                  <a:lnTo>
                    <a:pt x="166116" y="228600"/>
                  </a:lnTo>
                  <a:lnTo>
                    <a:pt x="141853" y="223696"/>
                  </a:lnTo>
                  <a:lnTo>
                    <a:pt x="122031" y="210327"/>
                  </a:lnTo>
                  <a:lnTo>
                    <a:pt x="108662" y="190505"/>
                  </a:lnTo>
                  <a:lnTo>
                    <a:pt x="103758" y="166242"/>
                  </a:lnTo>
                  <a:lnTo>
                    <a:pt x="108662" y="141980"/>
                  </a:lnTo>
                  <a:lnTo>
                    <a:pt x="122031" y="122158"/>
                  </a:lnTo>
                  <a:lnTo>
                    <a:pt x="141853" y="108789"/>
                  </a:lnTo>
                  <a:lnTo>
                    <a:pt x="166116" y="103886"/>
                  </a:lnTo>
                  <a:lnTo>
                    <a:pt x="219554" y="103886"/>
                  </a:lnTo>
                  <a:lnTo>
                    <a:pt x="198435" y="89608"/>
                  </a:lnTo>
                  <a:lnTo>
                    <a:pt x="166116" y="83057"/>
                  </a:lnTo>
                  <a:close/>
                </a:path>
                <a:path w="332739" h="457200">
                  <a:moveTo>
                    <a:pt x="219554" y="103886"/>
                  </a:moveTo>
                  <a:lnTo>
                    <a:pt x="166116" y="103886"/>
                  </a:lnTo>
                  <a:lnTo>
                    <a:pt x="190359" y="108789"/>
                  </a:lnTo>
                  <a:lnTo>
                    <a:pt x="210137" y="122158"/>
                  </a:lnTo>
                  <a:lnTo>
                    <a:pt x="223462" y="141980"/>
                  </a:lnTo>
                  <a:lnTo>
                    <a:pt x="228345" y="166242"/>
                  </a:lnTo>
                  <a:lnTo>
                    <a:pt x="223462" y="190505"/>
                  </a:lnTo>
                  <a:lnTo>
                    <a:pt x="210137" y="210327"/>
                  </a:lnTo>
                  <a:lnTo>
                    <a:pt x="190359" y="223696"/>
                  </a:lnTo>
                  <a:lnTo>
                    <a:pt x="166116" y="228600"/>
                  </a:lnTo>
                  <a:lnTo>
                    <a:pt x="219554" y="228600"/>
                  </a:lnTo>
                  <a:lnTo>
                    <a:pt x="224837" y="225028"/>
                  </a:lnTo>
                  <a:lnTo>
                    <a:pt x="242643" y="198582"/>
                  </a:lnTo>
                  <a:lnTo>
                    <a:pt x="249174" y="166242"/>
                  </a:lnTo>
                  <a:lnTo>
                    <a:pt x="242643" y="133903"/>
                  </a:lnTo>
                  <a:lnTo>
                    <a:pt x="224837" y="107457"/>
                  </a:lnTo>
                  <a:lnTo>
                    <a:pt x="219554" y="1038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5800" y="5565648"/>
              <a:ext cx="3365500" cy="137160"/>
            </a:xfrm>
            <a:custGeom>
              <a:avLst/>
              <a:gdLst/>
              <a:ahLst/>
              <a:cxnLst/>
              <a:rect l="l" t="t" r="r" b="b"/>
              <a:pathLst>
                <a:path w="3365500" h="137160">
                  <a:moveTo>
                    <a:pt x="3364991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3364991" y="137159"/>
                  </a:lnTo>
                  <a:lnTo>
                    <a:pt x="3364991" y="0"/>
                  </a:lnTo>
                  <a:close/>
                </a:path>
              </a:pathLst>
            </a:custGeom>
            <a:solidFill>
              <a:srgbClr val="2E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11096" y="262128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9144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413503" y="1091183"/>
            <a:ext cx="3365500" cy="4612005"/>
            <a:chOff x="4413503" y="1091183"/>
            <a:chExt cx="3365500" cy="4612005"/>
          </a:xfrm>
        </p:grpSpPr>
        <p:sp>
          <p:nvSpPr>
            <p:cNvPr id="24" name="object 24"/>
            <p:cNvSpPr/>
            <p:nvPr/>
          </p:nvSpPr>
          <p:spPr>
            <a:xfrm>
              <a:off x="5629655" y="109118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09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61887" y="1319783"/>
              <a:ext cx="247015" cy="457200"/>
            </a:xfrm>
            <a:custGeom>
              <a:avLst/>
              <a:gdLst/>
              <a:ahLst/>
              <a:cxnLst/>
              <a:rect l="l" t="t" r="r" b="b"/>
              <a:pathLst>
                <a:path w="247014" h="457200">
                  <a:moveTo>
                    <a:pt x="201167" y="0"/>
                  </a:moveTo>
                  <a:lnTo>
                    <a:pt x="88011" y="0"/>
                  </a:lnTo>
                  <a:lnTo>
                    <a:pt x="84327" y="3048"/>
                  </a:lnTo>
                  <a:lnTo>
                    <a:pt x="82931" y="7112"/>
                  </a:lnTo>
                  <a:lnTo>
                    <a:pt x="82803" y="7112"/>
                  </a:lnTo>
                  <a:lnTo>
                    <a:pt x="508" y="256412"/>
                  </a:lnTo>
                  <a:lnTo>
                    <a:pt x="253" y="257555"/>
                  </a:lnTo>
                  <a:lnTo>
                    <a:pt x="0" y="258571"/>
                  </a:lnTo>
                  <a:lnTo>
                    <a:pt x="0" y="265556"/>
                  </a:lnTo>
                  <a:lnTo>
                    <a:pt x="4572" y="270128"/>
                  </a:lnTo>
                  <a:lnTo>
                    <a:pt x="101726" y="270128"/>
                  </a:lnTo>
                  <a:lnTo>
                    <a:pt x="82423" y="445642"/>
                  </a:lnTo>
                  <a:lnTo>
                    <a:pt x="82296" y="446404"/>
                  </a:lnTo>
                  <a:lnTo>
                    <a:pt x="82296" y="452500"/>
                  </a:lnTo>
                  <a:lnTo>
                    <a:pt x="86867" y="457200"/>
                  </a:lnTo>
                  <a:lnTo>
                    <a:pt x="96774" y="457200"/>
                  </a:lnTo>
                  <a:lnTo>
                    <a:pt x="100075" y="454660"/>
                  </a:lnTo>
                  <a:lnTo>
                    <a:pt x="101726" y="451103"/>
                  </a:lnTo>
                  <a:lnTo>
                    <a:pt x="102048" y="451103"/>
                  </a:lnTo>
                  <a:lnTo>
                    <a:pt x="132097" y="394715"/>
                  </a:lnTo>
                  <a:lnTo>
                    <a:pt x="108712" y="394715"/>
                  </a:lnTo>
                  <a:lnTo>
                    <a:pt x="123444" y="260857"/>
                  </a:lnTo>
                  <a:lnTo>
                    <a:pt x="123189" y="260857"/>
                  </a:lnTo>
                  <a:lnTo>
                    <a:pt x="123316" y="260476"/>
                  </a:lnTo>
                  <a:lnTo>
                    <a:pt x="123444" y="260223"/>
                  </a:lnTo>
                  <a:lnTo>
                    <a:pt x="123444" y="254000"/>
                  </a:lnTo>
                  <a:lnTo>
                    <a:pt x="118872" y="249427"/>
                  </a:lnTo>
                  <a:lnTo>
                    <a:pt x="24511" y="249427"/>
                  </a:lnTo>
                  <a:lnTo>
                    <a:pt x="99949" y="20827"/>
                  </a:lnTo>
                  <a:lnTo>
                    <a:pt x="202881" y="20827"/>
                  </a:lnTo>
                  <a:lnTo>
                    <a:pt x="205232" y="13715"/>
                  </a:lnTo>
                  <a:lnTo>
                    <a:pt x="205104" y="13588"/>
                  </a:lnTo>
                  <a:lnTo>
                    <a:pt x="205486" y="12573"/>
                  </a:lnTo>
                  <a:lnTo>
                    <a:pt x="205739" y="11556"/>
                  </a:lnTo>
                  <a:lnTo>
                    <a:pt x="205739" y="4699"/>
                  </a:lnTo>
                  <a:lnTo>
                    <a:pt x="201167" y="0"/>
                  </a:lnTo>
                  <a:close/>
                </a:path>
                <a:path w="247014" h="457200">
                  <a:moveTo>
                    <a:pt x="102048" y="451103"/>
                  </a:moveTo>
                  <a:lnTo>
                    <a:pt x="101726" y="451103"/>
                  </a:lnTo>
                  <a:lnTo>
                    <a:pt x="101981" y="451230"/>
                  </a:lnTo>
                  <a:close/>
                </a:path>
                <a:path w="247014" h="457200">
                  <a:moveTo>
                    <a:pt x="202881" y="20827"/>
                  </a:moveTo>
                  <a:lnTo>
                    <a:pt x="181101" y="20827"/>
                  </a:lnTo>
                  <a:lnTo>
                    <a:pt x="130683" y="173354"/>
                  </a:lnTo>
                  <a:lnTo>
                    <a:pt x="130556" y="174370"/>
                  </a:lnTo>
                  <a:lnTo>
                    <a:pt x="130175" y="175513"/>
                  </a:lnTo>
                  <a:lnTo>
                    <a:pt x="130175" y="182371"/>
                  </a:lnTo>
                  <a:lnTo>
                    <a:pt x="134747" y="187070"/>
                  </a:lnTo>
                  <a:lnTo>
                    <a:pt x="219456" y="187070"/>
                  </a:lnTo>
                  <a:lnTo>
                    <a:pt x="108712" y="394715"/>
                  </a:lnTo>
                  <a:lnTo>
                    <a:pt x="132097" y="394715"/>
                  </a:lnTo>
                  <a:lnTo>
                    <a:pt x="245999" y="180975"/>
                  </a:lnTo>
                  <a:lnTo>
                    <a:pt x="246507" y="179577"/>
                  </a:lnTo>
                  <a:lnTo>
                    <a:pt x="246887" y="178180"/>
                  </a:lnTo>
                  <a:lnTo>
                    <a:pt x="246887" y="170941"/>
                  </a:lnTo>
                  <a:lnTo>
                    <a:pt x="242315" y="166242"/>
                  </a:lnTo>
                  <a:lnTo>
                    <a:pt x="154812" y="166242"/>
                  </a:lnTo>
                  <a:lnTo>
                    <a:pt x="202881" y="20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13503" y="5565648"/>
              <a:ext cx="3365500" cy="137160"/>
            </a:xfrm>
            <a:custGeom>
              <a:avLst/>
              <a:gdLst/>
              <a:ahLst/>
              <a:cxnLst/>
              <a:rect l="l" t="t" r="r" b="b"/>
              <a:pathLst>
                <a:path w="3365500" h="137160">
                  <a:moveTo>
                    <a:pt x="3364992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3364992" y="137159"/>
                  </a:lnTo>
                  <a:lnTo>
                    <a:pt x="3364992" y="0"/>
                  </a:lnTo>
                  <a:close/>
                </a:path>
              </a:pathLst>
            </a:custGeom>
            <a:solidFill>
              <a:srgbClr val="009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38799" y="262128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9144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141207" y="1091183"/>
            <a:ext cx="3365500" cy="4612005"/>
            <a:chOff x="8141207" y="1091183"/>
            <a:chExt cx="3365500" cy="4612005"/>
          </a:xfrm>
        </p:grpSpPr>
        <p:sp>
          <p:nvSpPr>
            <p:cNvPr id="29" name="object 29"/>
            <p:cNvSpPr/>
            <p:nvPr/>
          </p:nvSpPr>
          <p:spPr>
            <a:xfrm>
              <a:off x="9265919" y="109118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E87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94519" y="131978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80645" y="255269"/>
                  </a:moveTo>
                  <a:lnTo>
                    <a:pt x="0" y="457200"/>
                  </a:lnTo>
                  <a:lnTo>
                    <a:pt x="93379" y="419988"/>
                  </a:lnTo>
                  <a:lnTo>
                    <a:pt x="37210" y="419988"/>
                  </a:lnTo>
                  <a:lnTo>
                    <a:pt x="74802" y="325754"/>
                  </a:lnTo>
                  <a:lnTo>
                    <a:pt x="101611" y="325754"/>
                  </a:lnTo>
                  <a:lnTo>
                    <a:pt x="86231" y="300593"/>
                  </a:lnTo>
                  <a:lnTo>
                    <a:pt x="80645" y="255269"/>
                  </a:lnTo>
                  <a:close/>
                </a:path>
                <a:path w="457200" h="457200">
                  <a:moveTo>
                    <a:pt x="228129" y="352170"/>
                  </a:moveTo>
                  <a:lnTo>
                    <a:pt x="203961" y="352170"/>
                  </a:lnTo>
                  <a:lnTo>
                    <a:pt x="219987" y="382857"/>
                  </a:lnTo>
                  <a:lnTo>
                    <a:pt x="228250" y="408019"/>
                  </a:lnTo>
                  <a:lnTo>
                    <a:pt x="231322" y="425037"/>
                  </a:lnTo>
                  <a:lnTo>
                    <a:pt x="231775" y="431291"/>
                  </a:lnTo>
                  <a:lnTo>
                    <a:pt x="251910" y="405647"/>
                  </a:lnTo>
                  <a:lnTo>
                    <a:pt x="264816" y="381762"/>
                  </a:lnTo>
                  <a:lnTo>
                    <a:pt x="241807" y="381762"/>
                  </a:lnTo>
                  <a:lnTo>
                    <a:pt x="238007" y="372248"/>
                  </a:lnTo>
                  <a:lnTo>
                    <a:pt x="233410" y="362235"/>
                  </a:lnTo>
                  <a:lnTo>
                    <a:pt x="228129" y="352170"/>
                  </a:lnTo>
                  <a:close/>
                </a:path>
                <a:path w="457200" h="457200">
                  <a:moveTo>
                    <a:pt x="101611" y="325754"/>
                  </a:moveTo>
                  <a:lnTo>
                    <a:pt x="74802" y="325754"/>
                  </a:lnTo>
                  <a:lnTo>
                    <a:pt x="78827" y="332706"/>
                  </a:lnTo>
                  <a:lnTo>
                    <a:pt x="111410" y="369204"/>
                  </a:lnTo>
                  <a:lnTo>
                    <a:pt x="131445" y="382396"/>
                  </a:lnTo>
                  <a:lnTo>
                    <a:pt x="37210" y="419988"/>
                  </a:lnTo>
                  <a:lnTo>
                    <a:pt x="93379" y="419988"/>
                  </a:lnTo>
                  <a:lnTo>
                    <a:pt x="200463" y="377316"/>
                  </a:lnTo>
                  <a:lnTo>
                    <a:pt x="191261" y="377316"/>
                  </a:lnTo>
                  <a:lnTo>
                    <a:pt x="146885" y="366998"/>
                  </a:lnTo>
                  <a:lnTo>
                    <a:pt x="110093" y="339629"/>
                  </a:lnTo>
                  <a:lnTo>
                    <a:pt x="101611" y="325754"/>
                  </a:lnTo>
                  <a:close/>
                </a:path>
                <a:path w="457200" h="457200">
                  <a:moveTo>
                    <a:pt x="179973" y="186054"/>
                  </a:moveTo>
                  <a:lnTo>
                    <a:pt x="150622" y="186054"/>
                  </a:lnTo>
                  <a:lnTo>
                    <a:pt x="271272" y="306704"/>
                  </a:lnTo>
                  <a:lnTo>
                    <a:pt x="271018" y="307213"/>
                  </a:lnTo>
                  <a:lnTo>
                    <a:pt x="270636" y="307720"/>
                  </a:lnTo>
                  <a:lnTo>
                    <a:pt x="270509" y="308228"/>
                  </a:lnTo>
                  <a:lnTo>
                    <a:pt x="264382" y="328523"/>
                  </a:lnTo>
                  <a:lnTo>
                    <a:pt x="257479" y="347741"/>
                  </a:lnTo>
                  <a:lnTo>
                    <a:pt x="249935" y="365539"/>
                  </a:lnTo>
                  <a:lnTo>
                    <a:pt x="241807" y="381762"/>
                  </a:lnTo>
                  <a:lnTo>
                    <a:pt x="264816" y="381762"/>
                  </a:lnTo>
                  <a:lnTo>
                    <a:pt x="268462" y="375015"/>
                  </a:lnTo>
                  <a:lnTo>
                    <a:pt x="281370" y="343120"/>
                  </a:lnTo>
                  <a:lnTo>
                    <a:pt x="290575" y="313689"/>
                  </a:lnTo>
                  <a:lnTo>
                    <a:pt x="306351" y="299594"/>
                  </a:lnTo>
                  <a:lnTo>
                    <a:pt x="314806" y="291083"/>
                  </a:lnTo>
                  <a:lnTo>
                    <a:pt x="285114" y="291083"/>
                  </a:lnTo>
                  <a:lnTo>
                    <a:pt x="179973" y="186054"/>
                  </a:lnTo>
                  <a:close/>
                </a:path>
                <a:path w="457200" h="457200">
                  <a:moveTo>
                    <a:pt x="202056" y="376681"/>
                  </a:moveTo>
                  <a:lnTo>
                    <a:pt x="198500" y="377063"/>
                  </a:lnTo>
                  <a:lnTo>
                    <a:pt x="194818" y="377316"/>
                  </a:lnTo>
                  <a:lnTo>
                    <a:pt x="200463" y="377316"/>
                  </a:lnTo>
                  <a:lnTo>
                    <a:pt x="202056" y="376681"/>
                  </a:lnTo>
                  <a:close/>
                </a:path>
                <a:path w="457200" h="457200">
                  <a:moveTo>
                    <a:pt x="445515" y="0"/>
                  </a:moveTo>
                  <a:lnTo>
                    <a:pt x="437006" y="0"/>
                  </a:lnTo>
                  <a:lnTo>
                    <a:pt x="403157" y="3819"/>
                  </a:lnTo>
                  <a:lnTo>
                    <a:pt x="358299" y="15191"/>
                  </a:lnTo>
                  <a:lnTo>
                    <a:pt x="308369" y="33988"/>
                  </a:lnTo>
                  <a:lnTo>
                    <a:pt x="259304" y="60082"/>
                  </a:lnTo>
                  <a:lnTo>
                    <a:pt x="217043" y="93344"/>
                  </a:lnTo>
                  <a:lnTo>
                    <a:pt x="179038" y="129905"/>
                  </a:lnTo>
                  <a:lnTo>
                    <a:pt x="143509" y="166750"/>
                  </a:lnTo>
                  <a:lnTo>
                    <a:pt x="114079" y="176010"/>
                  </a:lnTo>
                  <a:lnTo>
                    <a:pt x="82184" y="188912"/>
                  </a:lnTo>
                  <a:lnTo>
                    <a:pt x="51552" y="205434"/>
                  </a:lnTo>
                  <a:lnTo>
                    <a:pt x="25907" y="225551"/>
                  </a:lnTo>
                  <a:lnTo>
                    <a:pt x="32164" y="226004"/>
                  </a:lnTo>
                  <a:lnTo>
                    <a:pt x="49257" y="229096"/>
                  </a:lnTo>
                  <a:lnTo>
                    <a:pt x="74396" y="237339"/>
                  </a:lnTo>
                  <a:lnTo>
                    <a:pt x="105155" y="253364"/>
                  </a:lnTo>
                  <a:lnTo>
                    <a:pt x="103080" y="272861"/>
                  </a:lnTo>
                  <a:lnTo>
                    <a:pt x="106362" y="292274"/>
                  </a:lnTo>
                  <a:lnTo>
                    <a:pt x="128904" y="328421"/>
                  </a:lnTo>
                  <a:lnTo>
                    <a:pt x="171499" y="352585"/>
                  </a:lnTo>
                  <a:lnTo>
                    <a:pt x="186689" y="354202"/>
                  </a:lnTo>
                  <a:lnTo>
                    <a:pt x="192404" y="354202"/>
                  </a:lnTo>
                  <a:lnTo>
                    <a:pt x="198247" y="353567"/>
                  </a:lnTo>
                  <a:lnTo>
                    <a:pt x="203961" y="352170"/>
                  </a:lnTo>
                  <a:lnTo>
                    <a:pt x="228129" y="352170"/>
                  </a:lnTo>
                  <a:lnTo>
                    <a:pt x="227931" y="351793"/>
                  </a:lnTo>
                  <a:lnTo>
                    <a:pt x="221487" y="340994"/>
                  </a:lnTo>
                  <a:lnTo>
                    <a:pt x="217550" y="334899"/>
                  </a:lnTo>
                  <a:lnTo>
                    <a:pt x="214956" y="333501"/>
                  </a:lnTo>
                  <a:lnTo>
                    <a:pt x="186689" y="333501"/>
                  </a:lnTo>
                  <a:lnTo>
                    <a:pt x="175335" y="332228"/>
                  </a:lnTo>
                  <a:lnTo>
                    <a:pt x="133082" y="300841"/>
                  </a:lnTo>
                  <a:lnTo>
                    <a:pt x="123846" y="272809"/>
                  </a:lnTo>
                  <a:lnTo>
                    <a:pt x="125349" y="258317"/>
                  </a:lnTo>
                  <a:lnTo>
                    <a:pt x="125851" y="251840"/>
                  </a:lnTo>
                  <a:lnTo>
                    <a:pt x="95027" y="223916"/>
                  </a:lnTo>
                  <a:lnTo>
                    <a:pt x="75437" y="215518"/>
                  </a:lnTo>
                  <a:lnTo>
                    <a:pt x="91662" y="207444"/>
                  </a:lnTo>
                  <a:lnTo>
                    <a:pt x="109505" y="199882"/>
                  </a:lnTo>
                  <a:lnTo>
                    <a:pt x="128730" y="192962"/>
                  </a:lnTo>
                  <a:lnTo>
                    <a:pt x="149098" y="186816"/>
                  </a:lnTo>
                  <a:lnTo>
                    <a:pt x="149605" y="186689"/>
                  </a:lnTo>
                  <a:lnTo>
                    <a:pt x="150113" y="186308"/>
                  </a:lnTo>
                  <a:lnTo>
                    <a:pt x="150622" y="186054"/>
                  </a:lnTo>
                  <a:lnTo>
                    <a:pt x="179973" y="186054"/>
                  </a:lnTo>
                  <a:lnTo>
                    <a:pt x="166243" y="172338"/>
                  </a:lnTo>
                  <a:lnTo>
                    <a:pt x="176295" y="161794"/>
                  </a:lnTo>
                  <a:lnTo>
                    <a:pt x="188563" y="149605"/>
                  </a:lnTo>
                  <a:lnTo>
                    <a:pt x="201354" y="137227"/>
                  </a:lnTo>
                  <a:lnTo>
                    <a:pt x="223805" y="115792"/>
                  </a:lnTo>
                  <a:lnTo>
                    <a:pt x="228230" y="111502"/>
                  </a:lnTo>
                  <a:lnTo>
                    <a:pt x="270794" y="77346"/>
                  </a:lnTo>
                  <a:lnTo>
                    <a:pt x="316519" y="53069"/>
                  </a:lnTo>
                  <a:lnTo>
                    <a:pt x="363220" y="35383"/>
                  </a:lnTo>
                  <a:lnTo>
                    <a:pt x="405165" y="24548"/>
                  </a:lnTo>
                  <a:lnTo>
                    <a:pt x="436625" y="20827"/>
                  </a:lnTo>
                  <a:lnTo>
                    <a:pt x="456149" y="20827"/>
                  </a:lnTo>
                  <a:lnTo>
                    <a:pt x="453644" y="3555"/>
                  </a:lnTo>
                  <a:lnTo>
                    <a:pt x="451230" y="1142"/>
                  </a:lnTo>
                  <a:lnTo>
                    <a:pt x="445515" y="0"/>
                  </a:lnTo>
                  <a:close/>
                </a:path>
                <a:path w="457200" h="457200">
                  <a:moveTo>
                    <a:pt x="210947" y="331342"/>
                  </a:moveTo>
                  <a:lnTo>
                    <a:pt x="202310" y="331342"/>
                  </a:lnTo>
                  <a:lnTo>
                    <a:pt x="200659" y="331596"/>
                  </a:lnTo>
                  <a:lnTo>
                    <a:pt x="199008" y="331977"/>
                  </a:lnTo>
                  <a:lnTo>
                    <a:pt x="194945" y="332993"/>
                  </a:lnTo>
                  <a:lnTo>
                    <a:pt x="190753" y="333501"/>
                  </a:lnTo>
                  <a:lnTo>
                    <a:pt x="214956" y="333501"/>
                  </a:lnTo>
                  <a:lnTo>
                    <a:pt x="210947" y="331342"/>
                  </a:lnTo>
                  <a:close/>
                </a:path>
                <a:path w="457200" h="457200">
                  <a:moveTo>
                    <a:pt x="456149" y="20827"/>
                  </a:moveTo>
                  <a:lnTo>
                    <a:pt x="436625" y="20827"/>
                  </a:lnTo>
                  <a:lnTo>
                    <a:pt x="433148" y="49410"/>
                  </a:lnTo>
                  <a:lnTo>
                    <a:pt x="422794" y="90531"/>
                  </a:lnTo>
                  <a:lnTo>
                    <a:pt x="405454" y="137834"/>
                  </a:lnTo>
                  <a:lnTo>
                    <a:pt x="381018" y="184960"/>
                  </a:lnTo>
                  <a:lnTo>
                    <a:pt x="349376" y="225551"/>
                  </a:lnTo>
                  <a:lnTo>
                    <a:pt x="345898" y="229096"/>
                  </a:lnTo>
                  <a:lnTo>
                    <a:pt x="341645" y="233521"/>
                  </a:lnTo>
                  <a:lnTo>
                    <a:pt x="331343" y="244348"/>
                  </a:lnTo>
                  <a:lnTo>
                    <a:pt x="307752" y="268716"/>
                  </a:lnTo>
                  <a:lnTo>
                    <a:pt x="295588" y="280977"/>
                  </a:lnTo>
                  <a:lnTo>
                    <a:pt x="285114" y="291083"/>
                  </a:lnTo>
                  <a:lnTo>
                    <a:pt x="314806" y="291083"/>
                  </a:lnTo>
                  <a:lnTo>
                    <a:pt x="364108" y="240283"/>
                  </a:lnTo>
                  <a:lnTo>
                    <a:pt x="402925" y="189024"/>
                  </a:lnTo>
                  <a:lnTo>
                    <a:pt x="431469" y="129615"/>
                  </a:lnTo>
                  <a:lnTo>
                    <a:pt x="449559" y="72162"/>
                  </a:lnTo>
                  <a:lnTo>
                    <a:pt x="457012" y="26773"/>
                  </a:lnTo>
                  <a:lnTo>
                    <a:pt x="456149" y="20827"/>
                  </a:lnTo>
                  <a:close/>
                </a:path>
                <a:path w="457200" h="457200">
                  <a:moveTo>
                    <a:pt x="286384" y="228600"/>
                  </a:moveTo>
                  <a:lnTo>
                    <a:pt x="274827" y="228600"/>
                  </a:lnTo>
                  <a:lnTo>
                    <a:pt x="270128" y="233299"/>
                  </a:lnTo>
                  <a:lnTo>
                    <a:pt x="270128" y="244728"/>
                  </a:lnTo>
                  <a:lnTo>
                    <a:pt x="274827" y="249427"/>
                  </a:lnTo>
                  <a:lnTo>
                    <a:pt x="286384" y="249427"/>
                  </a:lnTo>
                  <a:lnTo>
                    <a:pt x="290956" y="244728"/>
                  </a:lnTo>
                  <a:lnTo>
                    <a:pt x="290956" y="233299"/>
                  </a:lnTo>
                  <a:lnTo>
                    <a:pt x="286384" y="228600"/>
                  </a:lnTo>
                  <a:close/>
                </a:path>
                <a:path w="457200" h="457200">
                  <a:moveTo>
                    <a:pt x="255143" y="197357"/>
                  </a:moveTo>
                  <a:lnTo>
                    <a:pt x="243585" y="197357"/>
                  </a:lnTo>
                  <a:lnTo>
                    <a:pt x="239013" y="202056"/>
                  </a:lnTo>
                  <a:lnTo>
                    <a:pt x="239013" y="213613"/>
                  </a:lnTo>
                  <a:lnTo>
                    <a:pt x="243585" y="218186"/>
                  </a:lnTo>
                  <a:lnTo>
                    <a:pt x="255143" y="218186"/>
                  </a:lnTo>
                  <a:lnTo>
                    <a:pt x="259841" y="213613"/>
                  </a:lnTo>
                  <a:lnTo>
                    <a:pt x="259841" y="202056"/>
                  </a:lnTo>
                  <a:lnTo>
                    <a:pt x="255143" y="197357"/>
                  </a:lnTo>
                  <a:close/>
                </a:path>
                <a:path w="457200" h="457200">
                  <a:moveTo>
                    <a:pt x="223900" y="166242"/>
                  </a:moveTo>
                  <a:lnTo>
                    <a:pt x="212471" y="166242"/>
                  </a:lnTo>
                  <a:lnTo>
                    <a:pt x="207772" y="170941"/>
                  </a:lnTo>
                  <a:lnTo>
                    <a:pt x="207772" y="182371"/>
                  </a:lnTo>
                  <a:lnTo>
                    <a:pt x="212471" y="187070"/>
                  </a:lnTo>
                  <a:lnTo>
                    <a:pt x="223900" y="187070"/>
                  </a:lnTo>
                  <a:lnTo>
                    <a:pt x="228600" y="182371"/>
                  </a:lnTo>
                  <a:lnTo>
                    <a:pt x="228600" y="170941"/>
                  </a:lnTo>
                  <a:lnTo>
                    <a:pt x="223900" y="166242"/>
                  </a:lnTo>
                  <a:close/>
                </a:path>
                <a:path w="457200" h="457200">
                  <a:moveTo>
                    <a:pt x="343026" y="83185"/>
                  </a:moveTo>
                  <a:lnTo>
                    <a:pt x="330858" y="85617"/>
                  </a:lnTo>
                  <a:lnTo>
                    <a:pt x="320928" y="92265"/>
                  </a:lnTo>
                  <a:lnTo>
                    <a:pt x="314237" y="102151"/>
                  </a:lnTo>
                  <a:lnTo>
                    <a:pt x="311784" y="114300"/>
                  </a:lnTo>
                  <a:lnTo>
                    <a:pt x="314237" y="126394"/>
                  </a:lnTo>
                  <a:lnTo>
                    <a:pt x="320928" y="136286"/>
                  </a:lnTo>
                  <a:lnTo>
                    <a:pt x="330858" y="142964"/>
                  </a:lnTo>
                  <a:lnTo>
                    <a:pt x="343026" y="145414"/>
                  </a:lnTo>
                  <a:lnTo>
                    <a:pt x="355121" y="142964"/>
                  </a:lnTo>
                  <a:lnTo>
                    <a:pt x="365013" y="136286"/>
                  </a:lnTo>
                  <a:lnTo>
                    <a:pt x="371691" y="126394"/>
                  </a:lnTo>
                  <a:lnTo>
                    <a:pt x="372031" y="124713"/>
                  </a:lnTo>
                  <a:lnTo>
                    <a:pt x="337184" y="124713"/>
                  </a:lnTo>
                  <a:lnTo>
                    <a:pt x="332612" y="120014"/>
                  </a:lnTo>
                  <a:lnTo>
                    <a:pt x="332612" y="108585"/>
                  </a:lnTo>
                  <a:lnTo>
                    <a:pt x="337184" y="103886"/>
                  </a:lnTo>
                  <a:lnTo>
                    <a:pt x="372041" y="103886"/>
                  </a:lnTo>
                  <a:lnTo>
                    <a:pt x="371691" y="102151"/>
                  </a:lnTo>
                  <a:lnTo>
                    <a:pt x="365013" y="92265"/>
                  </a:lnTo>
                  <a:lnTo>
                    <a:pt x="355121" y="85617"/>
                  </a:lnTo>
                  <a:lnTo>
                    <a:pt x="343026" y="83185"/>
                  </a:lnTo>
                  <a:close/>
                </a:path>
                <a:path w="457200" h="457200">
                  <a:moveTo>
                    <a:pt x="372041" y="103886"/>
                  </a:moveTo>
                  <a:lnTo>
                    <a:pt x="348741" y="103886"/>
                  </a:lnTo>
                  <a:lnTo>
                    <a:pt x="353313" y="108585"/>
                  </a:lnTo>
                  <a:lnTo>
                    <a:pt x="353313" y="120014"/>
                  </a:lnTo>
                  <a:lnTo>
                    <a:pt x="348741" y="124713"/>
                  </a:lnTo>
                  <a:lnTo>
                    <a:pt x="372031" y="124713"/>
                  </a:lnTo>
                  <a:lnTo>
                    <a:pt x="374141" y="114300"/>
                  </a:lnTo>
                  <a:lnTo>
                    <a:pt x="372041" y="1038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41207" y="5565648"/>
              <a:ext cx="3365500" cy="137160"/>
            </a:xfrm>
            <a:custGeom>
              <a:avLst/>
              <a:gdLst/>
              <a:ahLst/>
              <a:cxnLst/>
              <a:rect l="l" t="t" r="r" b="b"/>
              <a:pathLst>
                <a:path w="3365500" h="137160">
                  <a:moveTo>
                    <a:pt x="3364992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3364992" y="137159"/>
                  </a:lnTo>
                  <a:lnTo>
                    <a:pt x="3364992" y="0"/>
                  </a:lnTo>
                  <a:close/>
                </a:path>
              </a:pathLst>
            </a:custGeom>
            <a:solidFill>
              <a:srgbClr val="E87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66503" y="262128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9144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10713720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b="1" spc="-10" dirty="0" err="1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小組成員組成及主要文件</a:t>
            </a:r>
            <a:endParaRPr spc="-1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505630"/>
              </p:ext>
            </p:extLst>
          </p:nvPr>
        </p:nvGraphicFramePr>
        <p:xfrm>
          <a:off x="429869" y="886713"/>
          <a:ext cx="8846818" cy="53381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2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60"/>
                        </a:lnSpc>
                      </a:pPr>
                      <a:r>
                        <a:rPr lang="en-HK" sz="1600" b="1" spc="-50" dirty="0" err="1">
                          <a:latin typeface="Arial"/>
                          <a:cs typeface="Arial"/>
                        </a:rPr>
                        <a:t>小組</a:t>
                      </a:r>
                      <a:r>
                        <a:rPr lang="zh-TW" altLang="en-US"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1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lang="en-HK" sz="1600" b="1" spc="-50" dirty="0" err="1">
                          <a:latin typeface="Arial"/>
                          <a:cs typeface="Arial"/>
                        </a:rPr>
                        <a:t>小組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2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lang="en-HK" sz="1600" b="1" spc="-50" dirty="0" err="1">
                          <a:latin typeface="Arial"/>
                          <a:cs typeface="Arial"/>
                        </a:rPr>
                        <a:t>小組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3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860"/>
                        </a:lnSpc>
                      </a:pPr>
                      <a:r>
                        <a:rPr lang="en-HK" sz="1600" b="1" spc="-50" dirty="0" err="1">
                          <a:latin typeface="Arial"/>
                          <a:cs typeface="Arial"/>
                        </a:rPr>
                        <a:t>小組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4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en-HK" sz="1600" spc="-10" dirty="0" err="1">
                          <a:latin typeface="Arial MT"/>
                          <a:cs typeface="Arial MT"/>
                        </a:rPr>
                        <a:t>組別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HK" sz="1600" spc="-25" dirty="0" err="1">
                          <a:latin typeface="Arial MT"/>
                          <a:cs typeface="Arial MT"/>
                        </a:rPr>
                        <a:t>年輕的成年人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HK" sz="1600" dirty="0" err="1">
                          <a:latin typeface="Arial MT"/>
                          <a:cs typeface="Arial MT"/>
                        </a:rPr>
                        <a:t>年長的成年人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35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HK" sz="1600" dirty="0" err="1">
                          <a:latin typeface="Arial MT"/>
                          <a:cs typeface="Arial MT"/>
                        </a:rPr>
                        <a:t>年齡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21-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40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41-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60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lang="en-HK" sz="1600" dirty="0" err="1">
                          <a:latin typeface="Arial MT"/>
                          <a:cs typeface="Arial MT"/>
                        </a:rPr>
                        <a:t>新聞習慣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lang="en-HK" sz="1600" dirty="0" err="1">
                          <a:latin typeface="Arial MT"/>
                          <a:cs typeface="Arial MT"/>
                        </a:rPr>
                        <a:t>定期閱讀追蹤新聞者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lang="en-HK" sz="1600" dirty="0" err="1">
                          <a:latin typeface="Arial MT"/>
                          <a:cs typeface="Arial MT"/>
                        </a:rPr>
                        <a:t>偶爾接收新聞者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lang="en-HK" sz="1600" dirty="0" err="1">
                          <a:latin typeface="Arial MT"/>
                          <a:cs typeface="Arial MT"/>
                        </a:rPr>
                        <a:t>定期閱讀追蹤新聞者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lang="en-HK" sz="1600" dirty="0" err="1">
                          <a:latin typeface="Arial MT"/>
                          <a:cs typeface="Arial MT"/>
                        </a:rPr>
                        <a:t>偶爾接收新聞者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HK" sz="1600" dirty="0" err="1">
                          <a:latin typeface="Arial MT"/>
                          <a:cs typeface="Arial MT"/>
                        </a:rPr>
                        <a:t>訪問日期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2023</a:t>
                      </a:r>
                      <a:r>
                        <a:rPr lang="en-HK" sz="1600" spc="-20" dirty="0" err="1">
                          <a:latin typeface="Arial MT"/>
                          <a:cs typeface="Arial MT"/>
                        </a:rPr>
                        <a:t>年</a:t>
                      </a:r>
                      <a:r>
                        <a:rPr lang="en-US" altLang="zh-TW" sz="1600" spc="-20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lang="zh-TW" altLang="en-US" sz="1600" spc="-20" dirty="0">
                          <a:latin typeface="Arial MT"/>
                          <a:cs typeface="Arial MT"/>
                        </a:rPr>
                        <a:t>月</a:t>
                      </a:r>
                      <a:r>
                        <a:rPr lang="en-US" altLang="zh-TW" sz="1600" spc="-2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lang="zh-TW" altLang="en-US" sz="1600" spc="-20" dirty="0">
                          <a:latin typeface="Arial MT"/>
                          <a:cs typeface="Arial MT"/>
                        </a:rPr>
                        <a:t>日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2023</a:t>
                      </a:r>
                      <a:r>
                        <a:rPr lang="en-HK" sz="1600" spc="-20" dirty="0" err="1">
                          <a:latin typeface="Arial MT"/>
                          <a:cs typeface="Arial MT"/>
                        </a:rPr>
                        <a:t>年</a:t>
                      </a:r>
                      <a:r>
                        <a:rPr lang="en-US" altLang="zh-TW" sz="1600" spc="-20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lang="zh-TW" altLang="en-US" sz="1600" spc="-20" dirty="0">
                          <a:latin typeface="Arial MT"/>
                          <a:cs typeface="Arial MT"/>
                        </a:rPr>
                        <a:t>月</a:t>
                      </a:r>
                      <a:r>
                        <a:rPr lang="en-US" altLang="zh-TW" sz="1600" spc="-20" dirty="0">
                          <a:latin typeface="Arial MT"/>
                          <a:cs typeface="Arial MT"/>
                        </a:rPr>
                        <a:t>14</a:t>
                      </a:r>
                      <a:r>
                        <a:rPr lang="zh-TW" altLang="en-US" sz="1600" spc="-20" dirty="0">
                          <a:latin typeface="Arial MT"/>
                          <a:cs typeface="Arial MT"/>
                        </a:rPr>
                        <a:t>日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2023</a:t>
                      </a:r>
                      <a:r>
                        <a:rPr lang="en-HK" sz="1600" spc="-20" dirty="0" err="1">
                          <a:latin typeface="Arial MT"/>
                          <a:cs typeface="Arial MT"/>
                        </a:rPr>
                        <a:t>年</a:t>
                      </a:r>
                      <a:r>
                        <a:rPr lang="en-US" altLang="zh-TW" sz="1600" spc="-20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lang="zh-TW" altLang="en-US" sz="1600" spc="-20" dirty="0">
                          <a:latin typeface="Arial MT"/>
                          <a:cs typeface="Arial MT"/>
                        </a:rPr>
                        <a:t>月</a:t>
                      </a:r>
                      <a:r>
                        <a:rPr lang="en-US" altLang="zh-TW" sz="1600" spc="-2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lang="zh-TW" altLang="en-US" sz="1600" spc="-20" dirty="0">
                          <a:latin typeface="Arial MT"/>
                          <a:cs typeface="Arial MT"/>
                        </a:rPr>
                        <a:t>日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2023</a:t>
                      </a:r>
                      <a:r>
                        <a:rPr lang="en-HK" sz="1600" spc="-20" dirty="0" err="1">
                          <a:latin typeface="Arial MT"/>
                          <a:cs typeface="Arial MT"/>
                        </a:rPr>
                        <a:t>年</a:t>
                      </a:r>
                      <a:r>
                        <a:rPr lang="en-US" altLang="zh-TW" sz="1600" spc="-20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lang="zh-TW" altLang="en-US" sz="1600" spc="-20" dirty="0">
                          <a:latin typeface="Arial MT"/>
                          <a:cs typeface="Arial MT"/>
                        </a:rPr>
                        <a:t>月</a:t>
                      </a:r>
                      <a:r>
                        <a:rPr lang="en-US" altLang="zh-TW" sz="1600" spc="-2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lang="zh-TW" altLang="en-US" sz="1600" spc="-20" dirty="0">
                          <a:latin typeface="Arial MT"/>
                          <a:cs typeface="Arial MT"/>
                        </a:rPr>
                        <a:t>日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940">
                <a:tc gridSpan="5">
                  <a:txBody>
                    <a:bodyPr/>
                    <a:lstStyle/>
                    <a:p>
                      <a:endParaRPr lang="en-HK" altLang="zh-TW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HK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定義</a:t>
                      </a:r>
                      <a:endParaRPr lang="en-HK" altLang="zh-TW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定期閱讀追蹤新聞者</a:t>
                      </a: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：每周有意識地從新聞頻道（新聞網站</a:t>
                      </a:r>
                      <a:r>
                        <a:rPr lang="en-US" altLang="zh-TW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應用程式、電視新聞報道、報章）瀏覽社會新聞</a:t>
                      </a:r>
                      <a:r>
                        <a:rPr lang="en-US" altLang="zh-TW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次以上</a:t>
                      </a:r>
                      <a:b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偶爾性接收新聞者</a:t>
                      </a: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：主要通過社交媒體或非新聞網站</a:t>
                      </a:r>
                      <a:r>
                        <a:rPr lang="en-US" altLang="zh-TW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應用程式被動地接收社會新聞</a:t>
                      </a:r>
                    </a:p>
                    <a:p>
                      <a:endParaRPr lang="en-HK" altLang="zh-TW" sz="16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受訪者條件</a:t>
                      </a: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b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高頻和低頻社交媒體使用者混合</a:t>
                      </a:r>
                      <a:b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使用不同媒體混合</a:t>
                      </a:r>
                      <a:b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所有香港居民，男女性別公平混合</a:t>
                      </a:r>
                      <a:b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族裔：所有講廣東話的華人</a:t>
                      </a:r>
                      <a:b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每個小組包括</a:t>
                      </a:r>
                      <a:r>
                        <a:rPr lang="en-US" altLang="zh-TW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名有</a:t>
                      </a:r>
                      <a:r>
                        <a:rPr lang="en-US" altLang="zh-TW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6-15</a:t>
                      </a: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歲孩子的父母（為了解新聞對兒童發展的作用）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9796" y="3887619"/>
            <a:ext cx="561840" cy="6334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679099" y="4623980"/>
            <a:ext cx="197548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dirty="0">
                <a:latin typeface="Segoe UI"/>
                <a:cs typeface="Segoe UI"/>
              </a:rPr>
              <a:t>Discussion</a:t>
            </a:r>
            <a:r>
              <a:rPr sz="2050" spc="-75" dirty="0">
                <a:latin typeface="Segoe UI"/>
                <a:cs typeface="Segoe UI"/>
              </a:rPr>
              <a:t> </a:t>
            </a:r>
            <a:r>
              <a:rPr sz="2050" spc="-20" dirty="0">
                <a:latin typeface="Segoe UI"/>
                <a:cs typeface="Segoe UI"/>
              </a:rPr>
              <a:t>Guide</a:t>
            </a:r>
            <a:endParaRPr sz="2050" dirty="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9796" y="2232555"/>
            <a:ext cx="561840" cy="6334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49723" y="2968916"/>
            <a:ext cx="202247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45" dirty="0">
                <a:latin typeface="Segoe UI"/>
                <a:cs typeface="Segoe UI"/>
              </a:rPr>
              <a:t>Pre-</a:t>
            </a:r>
            <a:r>
              <a:rPr sz="2050" dirty="0">
                <a:latin typeface="Segoe UI"/>
                <a:cs typeface="Segoe UI"/>
              </a:rPr>
              <a:t>group</a:t>
            </a:r>
            <a:r>
              <a:rPr sz="2050" spc="40" dirty="0">
                <a:latin typeface="Segoe UI"/>
                <a:cs typeface="Segoe UI"/>
              </a:rPr>
              <a:t> </a:t>
            </a:r>
            <a:r>
              <a:rPr sz="2050" spc="-10" dirty="0">
                <a:latin typeface="Segoe UI"/>
                <a:cs typeface="Segoe UI"/>
              </a:rPr>
              <a:t>Survey</a:t>
            </a:r>
            <a:endParaRPr sz="205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359" y="0"/>
              <a:ext cx="816864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85688" cy="6857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3834765" cy="3763645"/>
            </a:xfrm>
            <a:custGeom>
              <a:avLst/>
              <a:gdLst/>
              <a:ahLst/>
              <a:cxnLst/>
              <a:rect l="l" t="t" r="r" b="b"/>
              <a:pathLst>
                <a:path w="3834765" h="3763645">
                  <a:moveTo>
                    <a:pt x="2739390" y="0"/>
                  </a:moveTo>
                  <a:lnTo>
                    <a:pt x="1982089" y="0"/>
                  </a:lnTo>
                  <a:lnTo>
                    <a:pt x="0" y="1945005"/>
                  </a:lnTo>
                  <a:lnTo>
                    <a:pt x="0" y="2688209"/>
                  </a:lnTo>
                  <a:lnTo>
                    <a:pt x="2739390" y="0"/>
                  </a:lnTo>
                  <a:close/>
                </a:path>
                <a:path w="3834765" h="3763645">
                  <a:moveTo>
                    <a:pt x="3834765" y="0"/>
                  </a:moveTo>
                  <a:lnTo>
                    <a:pt x="3077464" y="0"/>
                  </a:lnTo>
                  <a:lnTo>
                    <a:pt x="0" y="3019933"/>
                  </a:lnTo>
                  <a:lnTo>
                    <a:pt x="0" y="3763137"/>
                  </a:lnTo>
                  <a:lnTo>
                    <a:pt x="3834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48780" y="2498547"/>
            <a:ext cx="3885820" cy="755913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1215"/>
              </a:spcBef>
            </a:pPr>
            <a:r>
              <a:rPr lang="en-HK" sz="4800" b="1" spc="-10" dirty="0" err="1">
                <a:solidFill>
                  <a:srgbClr val="FFFFFF"/>
                </a:solidFill>
                <a:latin typeface="Arial Black"/>
                <a:cs typeface="Arial Black"/>
              </a:rPr>
              <a:t>前置任務摘要</a:t>
            </a:r>
            <a:endParaRPr sz="4800" b="1" dirty="0">
              <a:latin typeface="Arial Black"/>
              <a:cs typeface="Arial Black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34DF0F50-E9F4-6645-8DC1-4D21062BADA5}"/>
              </a:ext>
            </a:extLst>
          </p:cNvPr>
          <p:cNvSpPr txBox="1"/>
          <p:nvPr/>
        </p:nvSpPr>
        <p:spPr>
          <a:xfrm>
            <a:off x="6264547" y="304800"/>
            <a:ext cx="4599940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zh-CN" altLang="en-US" sz="4800" spc="-10" dirty="0">
                <a:solidFill>
                  <a:srgbClr val="FFFFFF"/>
                </a:solidFill>
                <a:latin typeface="Arial Black"/>
                <a:cs typeface="Arial Black"/>
              </a:rPr>
              <a:t>附件</a:t>
            </a:r>
            <a:endParaRPr lang="zh-CN" altLang="en-US" sz="4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8437" y="319786"/>
          <a:ext cx="11470005" cy="2929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28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Total</a:t>
                      </a:r>
                      <a:r>
                        <a:rPr sz="1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Gp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Gp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Gp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Gp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你有幾關注時事類嘅新聞呢？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分：非常不關注；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分：非常關注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8.23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7.88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8.00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8.43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8.63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你覺得現時獲取時事類新聞嘅資訊來源可信度有幾高呢？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分：非常低；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分：非常高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6.74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6.63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6.38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7.57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6.50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你有幾經常會收到不實嘅新聞資訊呢？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分：幾乎沒有；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分：絕大都是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5.32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5.50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4.38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6.00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5.50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你有幾大信心能夠辨認到不實嘅新聞資訊呢？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分：沒有信心；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分：充滿信心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6.77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7.00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6.75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7.29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spc="-20" dirty="0">
                          <a:latin typeface="Arial MT"/>
                          <a:cs typeface="Arial MT"/>
                        </a:rPr>
                        <a:t>6.13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8437" y="3578986"/>
          <a:ext cx="11470640" cy="2183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120" dirty="0">
                          <a:latin typeface="Microsoft JhengHei"/>
                          <a:cs typeface="Microsoft JhengHei"/>
                        </a:rPr>
                        <a:t>你比較留意哪些新聞？請在以下新聞主題填寫所佔嘅百分比。</a:t>
                      </a:r>
                      <a:endParaRPr sz="1900">
                        <a:latin typeface="Microsoft JhengHei"/>
                        <a:cs typeface="Microsoft JhengHe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Total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Gp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Gp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Gp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Gp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香港社會新聞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33%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38%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29%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香港政治新聞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17%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14%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14%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18%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香港經濟新聞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22%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18%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24%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Microsoft JhengHei"/>
                          <a:cs typeface="Microsoft JhengHei"/>
                        </a:rPr>
                        <a:t>内地時事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12%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Microsoft JhengHei"/>
                          <a:cs typeface="Microsoft JhengHei"/>
                        </a:rPr>
                        <a:t>國際時事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18%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13%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12%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17%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8437" y="1247775"/>
          <a:ext cx="11376020" cy="4335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700" spc="-135" dirty="0">
                          <a:latin typeface="Microsoft JhengHei"/>
                          <a:cs typeface="Microsoft JhengHei"/>
                        </a:rPr>
                        <a:t>你主要是從什麽媒介接收新聞呢？請在以下媒介填寫所佔嘅百分比。</a:t>
                      </a:r>
                      <a:endParaRPr sz="1700">
                        <a:latin typeface="Microsoft JhengHei"/>
                        <a:cs typeface="Microsoft JhengHe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Total</a:t>
                      </a:r>
                      <a:r>
                        <a:rPr sz="1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Gp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Gp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Gp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Gp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avg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電視新聞報道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25%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27%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37%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17%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Microsoft JhengHei"/>
                          <a:cs typeface="Microsoft JhengHei"/>
                        </a:rPr>
                        <a:t>報紙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6%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Microsoft JhengHei"/>
                          <a:cs typeface="Microsoft JhengHei"/>
                        </a:rPr>
                        <a:t>電台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6%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新聞媒體網頁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6%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6%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8%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新聞媒體手機程序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25%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新聞媒體的社交平台專頁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13%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綜合網上新聞平台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Yahoo</a:t>
                      </a:r>
                      <a:r>
                        <a:rPr sz="1800" spc="-55" dirty="0">
                          <a:latin typeface="Arial MT"/>
                          <a:cs typeface="Arial MT"/>
                        </a:rPr>
                        <a:t>,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Google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10%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8%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9%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13%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網上討論區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9%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網上影片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YouTube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8%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9%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9%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非新聞媒體的社交平台分享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聊天群組（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WhatsApp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,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Telegram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7%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11%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359" y="0"/>
              <a:ext cx="816864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85688" cy="6857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3834765" cy="3763645"/>
            </a:xfrm>
            <a:custGeom>
              <a:avLst/>
              <a:gdLst/>
              <a:ahLst/>
              <a:cxnLst/>
              <a:rect l="l" t="t" r="r" b="b"/>
              <a:pathLst>
                <a:path w="3834765" h="3763645">
                  <a:moveTo>
                    <a:pt x="2739390" y="0"/>
                  </a:moveTo>
                  <a:lnTo>
                    <a:pt x="1982089" y="0"/>
                  </a:lnTo>
                  <a:lnTo>
                    <a:pt x="0" y="1945005"/>
                  </a:lnTo>
                  <a:lnTo>
                    <a:pt x="0" y="2688209"/>
                  </a:lnTo>
                  <a:lnTo>
                    <a:pt x="2739390" y="0"/>
                  </a:lnTo>
                  <a:close/>
                </a:path>
                <a:path w="3834765" h="3763645">
                  <a:moveTo>
                    <a:pt x="3834765" y="0"/>
                  </a:moveTo>
                  <a:lnTo>
                    <a:pt x="3077464" y="0"/>
                  </a:lnTo>
                  <a:lnTo>
                    <a:pt x="0" y="3019933"/>
                  </a:lnTo>
                  <a:lnTo>
                    <a:pt x="0" y="3763137"/>
                  </a:lnTo>
                  <a:lnTo>
                    <a:pt x="3834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48780" y="2498547"/>
            <a:ext cx="4114420" cy="1935723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1215"/>
              </a:spcBef>
            </a:pPr>
            <a:r>
              <a:rPr lang="en-HK" sz="4800" b="1" spc="-195" dirty="0" err="1">
                <a:solidFill>
                  <a:srgbClr val="FFFFFF"/>
                </a:solidFill>
                <a:latin typeface="Arial Black"/>
                <a:cs typeface="Arial Black"/>
              </a:rPr>
              <a:t>受訪小組成員簡介</a:t>
            </a:r>
            <a:r>
              <a:rPr lang="zh-TW" altLang="en-US" sz="4800" b="1" spc="-195" dirty="0">
                <a:solidFill>
                  <a:srgbClr val="FFFFFF"/>
                </a:solidFill>
                <a:latin typeface="Arial Black"/>
                <a:cs typeface="Arial Black"/>
              </a:rPr>
              <a:t>、照片以及前置任務數據</a:t>
            </a:r>
            <a:endParaRPr sz="4800" b="1" dirty="0">
              <a:latin typeface="Arial Black"/>
              <a:cs typeface="Arial Black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9CE986F2-D116-EA4E-93C0-43C4CC5CA917}"/>
              </a:ext>
            </a:extLst>
          </p:cNvPr>
          <p:cNvSpPr txBox="1"/>
          <p:nvPr/>
        </p:nvSpPr>
        <p:spPr>
          <a:xfrm>
            <a:off x="6231890" y="304800"/>
            <a:ext cx="4599940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zh-CN" altLang="en-US" sz="4800" spc="-10" dirty="0">
                <a:solidFill>
                  <a:srgbClr val="FFFFFF"/>
                </a:solidFill>
                <a:latin typeface="Arial Black"/>
                <a:cs typeface="Arial Black"/>
              </a:rPr>
              <a:t>附件</a:t>
            </a:r>
            <a:endParaRPr lang="zh-CN" altLang="en-US" sz="4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3200" dirty="0">
              <a:latin typeface="Arial Black"/>
              <a:cs typeface="Arial Black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E2A59FD-89B6-1A42-8D0C-517137A31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小組</a:t>
            </a:r>
            <a:r>
              <a:rPr lang="en-US" altLang="zh-TW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</a:t>
            </a:r>
            <a:r>
              <a:rPr lang="zh-TW" altLang="en-US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成員簡介</a:t>
            </a:r>
            <a:endParaRPr spc="-1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1362" y="944625"/>
          <a:ext cx="11259180" cy="513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7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3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979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No.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Gender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Born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HK?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Age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Marital</a:t>
                      </a:r>
                      <a:r>
                        <a:rPr sz="10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status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kids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5430" marR="71120" indent="-18923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Employment status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Occupation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Education</a:t>
                      </a:r>
                      <a:r>
                        <a:rPr sz="10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level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MHI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02895" marR="62865" indent="-2349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Daily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social media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0" marR="11430" indent="-1524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Fixed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news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habit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(Y/N)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7660" marR="76200" indent="-2349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Top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most important</a:t>
                      </a:r>
                      <a:r>
                        <a:rPr sz="10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news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receiving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channels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29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單身</a:t>
                      </a:r>
                      <a:r>
                        <a:rPr sz="1800" spc="-7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物流</a:t>
                      </a:r>
                      <a:r>
                        <a:rPr sz="1800" spc="-7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文員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HK$100,000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或以上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baseline="2314" dirty="0">
                          <a:latin typeface="Arial MT"/>
                          <a:cs typeface="Arial MT"/>
                        </a:rPr>
                        <a:t>5-6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5080" indent="-2159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Arial MT"/>
                          <a:cs typeface="Arial MT"/>
                        </a:rPr>
                        <a:t>app</a:t>
                      </a:r>
                      <a:r>
                        <a:rPr sz="1800" spc="-127" baseline="23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》網上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討論區新聞媒體手機</a:t>
                      </a:r>
                      <a:r>
                        <a:rPr sz="1800" spc="-37" baseline="2314" dirty="0">
                          <a:latin typeface="Arial MT"/>
                          <a:cs typeface="Arial MT"/>
                        </a:rPr>
                        <a:t>app</a:t>
                      </a:r>
                      <a:endParaRPr sz="1800" baseline="2314">
                        <a:latin typeface="Arial MT"/>
                        <a:cs typeface="Arial MT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38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marR="54610" indent="-889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-7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800" baseline="2314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歲，</a:t>
                      </a:r>
                      <a:r>
                        <a:rPr sz="1800" spc="-15" baseline="2314" dirty="0">
                          <a:latin typeface="Arial MT"/>
                          <a:cs typeface="Arial MT"/>
                        </a:rPr>
                        <a:t>32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個月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家庭主婦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家庭主婦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中六七畢業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HK$40,000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-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$49,999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baseline="2314" dirty="0">
                          <a:latin typeface="Arial MT"/>
                          <a:cs typeface="Arial MT"/>
                        </a:rPr>
                        <a:t>5-6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33655" algn="ctr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Microsoft JhengHei"/>
                          <a:cs typeface="Microsoft JhengHei"/>
                        </a:rPr>
                        <a:t>電視台新聞報導 ＞新聞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媒體手機</a:t>
                      </a:r>
                      <a:r>
                        <a:rPr sz="1800" baseline="2314" dirty="0">
                          <a:latin typeface="Arial MT"/>
                          <a:cs typeface="Arial MT"/>
                        </a:rPr>
                        <a:t>app</a:t>
                      </a:r>
                      <a:r>
                        <a:rPr sz="1800" spc="480" baseline="23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＞新聞媒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體手機</a:t>
                      </a:r>
                      <a:r>
                        <a:rPr sz="1800" spc="-37" baseline="2314" dirty="0">
                          <a:latin typeface="Arial MT"/>
                          <a:cs typeface="Arial MT"/>
                        </a:rPr>
                        <a:t>app</a:t>
                      </a:r>
                      <a:endParaRPr sz="1800" baseline="2314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26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單身</a:t>
                      </a:r>
                      <a:r>
                        <a:rPr sz="1800" spc="-7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 marR="14604" indent="-15240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物流業行政部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行政助理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HK$70,000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-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$79,999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aseline="2314" dirty="0">
                          <a:latin typeface="Arial MT"/>
                          <a:cs typeface="Arial MT"/>
                        </a:rPr>
                        <a:t>3-4</a:t>
                      </a:r>
                      <a:r>
                        <a:rPr sz="1800" spc="-22" baseline="23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508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Arial MT"/>
                          <a:cs typeface="Arial MT"/>
                        </a:rPr>
                        <a:t>app</a:t>
                      </a:r>
                      <a:r>
                        <a:rPr sz="1800" spc="-127" baseline="23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》新聞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媒體手機</a:t>
                      </a:r>
                      <a:r>
                        <a:rPr sz="1800" baseline="2314" dirty="0">
                          <a:latin typeface="Arial MT"/>
                          <a:cs typeface="Arial MT"/>
                        </a:rPr>
                        <a:t>app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》電視台新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聞報導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Back-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up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不是，但已經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成爲永久居民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32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單身</a:t>
                      </a:r>
                      <a:r>
                        <a:rPr sz="1800" spc="-7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醫療／護士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HK$60,000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-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$69,999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aseline="2314" dirty="0">
                          <a:latin typeface="Arial MT"/>
                          <a:cs typeface="Arial MT"/>
                        </a:rPr>
                        <a:t>3-4</a:t>
                      </a:r>
                      <a:r>
                        <a:rPr sz="1800" spc="-22" baseline="23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indent="-508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Arial MT"/>
                          <a:cs typeface="Arial MT"/>
                        </a:rPr>
                        <a:t>app</a:t>
                      </a:r>
                      <a:r>
                        <a:rPr sz="1800" spc="-37" baseline="23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》綜合</a:t>
                      </a: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新聞平台》影片分享網站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985" algn="ctr">
                        <a:lnSpc>
                          <a:spcPts val="1325"/>
                        </a:lnSpc>
                        <a:spcBef>
                          <a:spcPts val="5"/>
                        </a:spcBef>
                      </a:pPr>
                      <a:r>
                        <a:rPr sz="1800" spc="-7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平台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39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090" marR="54610" indent="-40259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-7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800" baseline="2314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 marR="182880" indent="109220">
                        <a:lnSpc>
                          <a:spcPts val="1370"/>
                        </a:lnSpc>
                        <a:spcBef>
                          <a:spcPts val="87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銷售</a:t>
                      </a:r>
                      <a:r>
                        <a:rPr sz="1800" spc="-75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Telecom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中五畢業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HK$40,000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-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$49,999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aseline="2314" dirty="0">
                          <a:latin typeface="Arial MT"/>
                          <a:cs typeface="Arial MT"/>
                        </a:rPr>
                        <a:t>3-4</a:t>
                      </a:r>
                      <a:r>
                        <a:rPr sz="1800" spc="-22" baseline="23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新聞媒體網頁》通訊軟件上的個人分享》新聞媒體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社交專頁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32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-7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Arial MT"/>
                          <a:cs typeface="Arial MT"/>
                        </a:rPr>
                        <a:t>/</a:t>
                      </a:r>
                      <a:endParaRPr sz="1800" baseline="2314">
                        <a:latin typeface="Arial MT"/>
                        <a:cs typeface="Arial MT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aseline="2314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資訊科技／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財務經理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HK$100,000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或以上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aseline="2314" dirty="0">
                          <a:latin typeface="Arial MT"/>
                          <a:cs typeface="Arial MT"/>
                        </a:rPr>
                        <a:t>3-4</a:t>
                      </a:r>
                      <a:r>
                        <a:rPr sz="1800" spc="-7" baseline="23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網上討論區》影片分享網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站</a:t>
                      </a:r>
                      <a:r>
                        <a:rPr sz="1800" spc="-15" baseline="2314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平台》新聞媒體社交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專頁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27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單身</a:t>
                      </a:r>
                      <a:r>
                        <a:rPr sz="1800" spc="-7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 marR="220979" indent="-2159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建造業</a:t>
                      </a:r>
                      <a:r>
                        <a:rPr sz="1800" spc="-75" baseline="2314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工程師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HK$80,000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-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$89,999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aseline="2314" dirty="0">
                          <a:latin typeface="Arial MT"/>
                          <a:cs typeface="Arial MT"/>
                        </a:rPr>
                        <a:t>1-2</a:t>
                      </a:r>
                      <a:r>
                        <a:rPr sz="1800" spc="-22" baseline="23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508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Arial MT"/>
                          <a:cs typeface="Arial MT"/>
                        </a:rPr>
                        <a:t>app</a:t>
                      </a:r>
                      <a:r>
                        <a:rPr sz="1800" spc="-60" baseline="23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》影片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分享網站</a:t>
                      </a:r>
                      <a:r>
                        <a:rPr sz="1800" spc="-15" baseline="2314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平台》新聞媒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體手機</a:t>
                      </a:r>
                      <a:r>
                        <a:rPr sz="1800" spc="-37" baseline="2314" dirty="0">
                          <a:latin typeface="Arial MT"/>
                          <a:cs typeface="Arial MT"/>
                        </a:rPr>
                        <a:t>app</a:t>
                      </a:r>
                      <a:endParaRPr sz="1800" baseline="2314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085">
                <a:tc>
                  <a:txBody>
                    <a:bodyPr/>
                    <a:lstStyle/>
                    <a:p>
                      <a:pPr marL="187960" marR="73025" indent="-10985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Back-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up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32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090" marR="54610" indent="-40259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-7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800" baseline="2314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旅遊及酒店業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15" baseline="2314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廚師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 marR="50800" indent="-11938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專科</a:t>
                      </a:r>
                      <a:r>
                        <a:rPr sz="1800" spc="-15" baseline="2314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副學士</a:t>
                      </a:r>
                      <a:r>
                        <a:rPr sz="1800" spc="-89" baseline="2314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高級文憑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HK$50,000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-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$59,999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baseline="2314" dirty="0">
                          <a:latin typeface="Arial MT"/>
                          <a:cs typeface="Arial MT"/>
                        </a:rPr>
                        <a:t>5-6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Arial MT"/>
                          <a:cs typeface="Arial MT"/>
                        </a:rPr>
                        <a:t>app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》電視</a:t>
                      </a: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台新聞報導》新聞媒體社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交專頁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875" y="1143000"/>
            <a:ext cx="11398250" cy="3974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香港的新聞在事實方面相對準確，但由於新聞機構的偏見或隱藏動機，並不十分可信。</a:t>
            </a:r>
          </a:p>
          <a:p>
            <a:pPr marL="356870" indent="-34417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buFont typeface="Arial MT"/>
              <a:buChar char="•"/>
              <a:tabLst>
                <a:tab pos="356870" algn="l"/>
              </a:tabLst>
            </a:pPr>
            <a:endParaRPr lang="zh-TW" altLang="en-US" sz="20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電視廣播有限公司（</a:t>
            </a: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TVB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）和香港</a:t>
            </a: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01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是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普及率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最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高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新聞機構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，但在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觀眾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參與方面，一些不太受歡迎的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機構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表現更好。這兩者的成功與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新聞機構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的可信度並沒有直接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關係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  <a:p>
            <a:pPr marL="356870" indent="-34417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buFont typeface="Arial MT"/>
              <a:buChar char="•"/>
              <a:tabLst>
                <a:tab pos="356870" algn="l"/>
              </a:tabLst>
            </a:pPr>
            <a:endParaRPr lang="zh-TW" altLang="en-US" sz="20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可信度是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即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時性、易接觸性、準確性和廣泛報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道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的結合。其中，及時性是最重要的一個因素。</a:t>
            </a:r>
          </a:p>
          <a:p>
            <a:pPr marL="356870" indent="-34417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buFont typeface="Arial MT"/>
              <a:buChar char="•"/>
              <a:tabLst>
                <a:tab pos="356870" algn="l"/>
              </a:tabLst>
            </a:pPr>
            <a:endParaRPr lang="zh-TW" altLang="en-US" sz="20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易接觸性包括可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獲取度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和易於理解。在易於接觸方面，網絡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媒體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表現出色。</a:t>
            </a:r>
          </a:p>
          <a:p>
            <a:pPr marL="356870" indent="-34417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buFont typeface="Arial MT"/>
              <a:buChar char="•"/>
              <a:tabLst>
                <a:tab pos="356870" algn="l"/>
              </a:tabLst>
            </a:pPr>
            <a:endParaRPr lang="zh-TW" altLang="en-US" sz="20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在快速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傳播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和政治考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量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的情況下，人們可以容忍一些偏見。然而，一些過於偏見和侮辱性的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機構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被排除在外。</a:t>
            </a:r>
          </a:p>
          <a:p>
            <a:pPr marL="356870" indent="-34417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buFont typeface="Arial MT"/>
              <a:buChar char="•"/>
              <a:tabLst>
                <a:tab pos="356870" algn="l"/>
              </a:tabLst>
            </a:pPr>
            <a:endParaRPr lang="zh-TW" altLang="en-US" sz="20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對新聞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話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題的廣泛報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道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為用戶提供較少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偏見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的觀點，以及與相關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話題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建立聯繫更簡單的方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法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。</a:t>
            </a:r>
            <a:endParaRPr sz="20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312" y="355219"/>
            <a:ext cx="10713720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altLang="en-US" dirty="0">
                <a:solidFill>
                  <a:schemeClr val="tx1"/>
                </a:solidFill>
              </a:rPr>
              <a:t>摘要（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  <a:r>
              <a:rPr lang="zh-TW" altLang="en-US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- </a:t>
            </a:r>
            <a:r>
              <a:rPr lang="zh-TW" altLang="en-US" dirty="0">
                <a:solidFill>
                  <a:schemeClr val="tx1"/>
                </a:solidFill>
              </a:rPr>
              <a:t>新聞媒體的偏好和信任驅動因素</a:t>
            </a:r>
            <a:endParaRPr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312" y="1385443"/>
            <a:ext cx="250888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HK" sz="2000" spc="-10" dirty="0" err="1">
                <a:solidFill>
                  <a:srgbClr val="009D9C"/>
                </a:solidFill>
                <a:latin typeface="Arial MT"/>
                <a:cs typeface="Arial MT"/>
              </a:rPr>
              <a:t>考慮因素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altLang="en-HK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照片</a:t>
            </a:r>
            <a:endParaRPr spc="-10" dirty="0">
              <a:solidFill>
                <a:schemeClr val="tx1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84" y="1801367"/>
            <a:ext cx="3825240" cy="36240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4191" y="1801367"/>
            <a:ext cx="7549896" cy="36240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44009" y="1385443"/>
            <a:ext cx="270954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HK" sz="2000" spc="-10" dirty="0" err="1">
                <a:solidFill>
                  <a:srgbClr val="009D9C"/>
                </a:solidFill>
                <a:latin typeface="Arial MT"/>
                <a:cs typeface="Arial MT"/>
              </a:rPr>
              <a:t>信任度排名</a:t>
            </a: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8437" y="516508"/>
          <a:ext cx="11385542" cy="2558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你有幾關注時事類嘅新聞呢？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分：非常不關注；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分：非常關注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你覺得現時獲取時事類新聞嘅資訊來源可信度有幾高呢？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分：非常低；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分：非常高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你有幾經常會收到不實嘅新聞資訊呢？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分：幾乎沒有；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分：絕大都是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你有幾大信心能夠辨認到不實嘅新聞資訊呢？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分：沒有信心；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分：充滿信心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8437" y="3574288"/>
          <a:ext cx="11381732" cy="2183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3855">
                <a:tc gridSpan="9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120" dirty="0">
                          <a:latin typeface="Microsoft JhengHei"/>
                          <a:cs typeface="Microsoft JhengHei"/>
                        </a:rPr>
                        <a:t>你比較留意哪些新聞？請在以下新聞主題填寫所佔嘅百分比。</a:t>
                      </a:r>
                      <a:endParaRPr sz="1900">
                        <a:latin typeface="Microsoft JhengHei"/>
                        <a:cs typeface="Microsoft JhengHe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香港社會新聞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香港政治新聞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香港經濟新聞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Microsoft JhengHei"/>
                          <a:cs typeface="Microsoft JhengHei"/>
                        </a:rPr>
                        <a:t>内地時事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Microsoft JhengHei"/>
                          <a:cs typeface="Microsoft JhengHei"/>
                        </a:rPr>
                        <a:t>國際時事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8437" y="1247775"/>
          <a:ext cx="11381732" cy="436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電視新聞報道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25" dirty="0">
                          <a:latin typeface="Microsoft JhengHei"/>
                          <a:cs typeface="Microsoft JhengHei"/>
                        </a:rPr>
                        <a:t>報紙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Microsoft JhengHei"/>
                          <a:cs typeface="Microsoft JhengHei"/>
                        </a:rPr>
                        <a:t>電台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新聞媒體網頁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新聞媒體手機程序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新聞媒體的社交平台專頁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綜合網上新聞平台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Yahoo</a:t>
                      </a:r>
                      <a:r>
                        <a:rPr sz="1800" spc="-55" dirty="0">
                          <a:latin typeface="Arial MT"/>
                          <a:cs typeface="Arial MT"/>
                        </a:rPr>
                        <a:t>,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Google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網上討論區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網上影片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YouTube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非新聞媒體的社交平台分享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聊天群組（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WhatsApp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,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Telegram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3699510" algn="l"/>
                        </a:tabLst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其他： 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873" y="759796"/>
            <a:ext cx="68834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20" dirty="0">
                <a:solidFill>
                  <a:srgbClr val="000000"/>
                </a:solidFill>
                <a:latin typeface="Microsoft JhengHei"/>
                <a:cs typeface="Microsoft JhengHei"/>
              </a:rPr>
              <a:t>你主要是從什麽媒介接收新聞呢？請在以下媒介填寫所佔嘅百分比。</a:t>
            </a:r>
            <a:endParaRPr sz="1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小組</a:t>
            </a:r>
            <a:r>
              <a:rPr lang="en-US" altLang="zh-TW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2</a:t>
            </a:r>
            <a:r>
              <a:rPr lang="zh-TW" altLang="en-US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成員簡介</a:t>
            </a:r>
            <a:endParaRPr spc="-1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1362" y="944625"/>
          <a:ext cx="11259180" cy="516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7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3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979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No.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Gender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Born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HK?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Age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Marital</a:t>
                      </a:r>
                      <a:r>
                        <a:rPr sz="10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status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kids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5430" marR="71120" indent="-18923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Employment status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Occupation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Education</a:t>
                      </a:r>
                      <a:r>
                        <a:rPr sz="10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level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MHI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02895" marR="62865" indent="-2349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Daily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social media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0" marR="11430" indent="-1524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Fixed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news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habit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(Y/N)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7660" marR="76200" indent="-2349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Top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most important</a:t>
                      </a:r>
                      <a:r>
                        <a:rPr sz="10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news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receiving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channels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單身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銀行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客服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 marR="35560" indent="-13462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專科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副學士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高級文憑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HK$40,000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$49,999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6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1905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-104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》影片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分享網站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平台》網上討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論區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 marR="73025" indent="-15240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不是，也不是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永久居民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43180" indent="-4000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7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歲</a:t>
                      </a:r>
                      <a:r>
                        <a:rPr sz="1800" spc="30" baseline="2314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歲</a:t>
                      </a:r>
                      <a:r>
                        <a:rPr sz="1800" spc="30" baseline="2314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家庭主婦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家庭主婦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中五畢業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HK$60,000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$69,999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小時或以上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1905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-104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＞電視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台新聞報導 ＞通訊軟件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上的個人分享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單身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測量估價師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HK$90,000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$99,999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6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1905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》新聞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媒體手機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-104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》新聞媒體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網頁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Back-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up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單身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文書助理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中六七畢業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HK$20,000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$29,999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小時或以上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19050" indent="2540" algn="ctr">
                        <a:lnSpc>
                          <a:spcPct val="100000"/>
                        </a:lnSpc>
                      </a:pPr>
                      <a:r>
                        <a:rPr sz="1200" spc="15" dirty="0">
                          <a:latin typeface="Microsoft JhengHei"/>
                          <a:cs typeface="Microsoft JhengHei"/>
                        </a:rPr>
                        <a:t>電視台新聞報導》新聞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媒體手機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-104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》影片分享</a:t>
                      </a: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網站</a:t>
                      </a:r>
                      <a:r>
                        <a:rPr sz="1800" spc="7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平台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marR="43180" indent="-42100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7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酒店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經理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中六七畢業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HK$40,000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$49,999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6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marR="37465" indent="3619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電台新聞報導》新聞媒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體手機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》電視台新聞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報導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單身</a:t>
                      </a:r>
                      <a:r>
                        <a:rPr sz="1800" spc="22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Coffee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Retail/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銷售員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HK$40,000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$49,999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小時或以上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新聞媒體社交專頁》新聞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媒體通訊軟件頻道》新聞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媒體手機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app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單身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 marR="135890" indent="-279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醫療銷售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醫療代表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HK$30,000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$39,999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》電視</a:t>
                      </a: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台新聞報導》新聞媒體手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機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app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Back-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up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22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歲</a:t>
                      </a:r>
                      <a:r>
                        <a:rPr sz="1800" spc="7" baseline="2314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-6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Hotel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officer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HK$30,000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$39,999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6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》綜合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新聞平台》影片分享網站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985" algn="ctr">
                        <a:lnSpc>
                          <a:spcPts val="1320"/>
                        </a:lnSpc>
                      </a:pP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平台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366" y="1528952"/>
            <a:ext cx="71183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HK" sz="2000" spc="-10" dirty="0" err="1">
                <a:solidFill>
                  <a:srgbClr val="009D9C"/>
                </a:solidFill>
                <a:latin typeface="Arial MT"/>
                <a:cs typeface="Arial MT"/>
              </a:rPr>
              <a:t>媒體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altLang="en-US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照片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2964319" y="1528311"/>
            <a:ext cx="158369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HK" sz="2000" spc="-10" dirty="0" err="1">
                <a:solidFill>
                  <a:srgbClr val="009D9C"/>
                </a:solidFill>
                <a:latin typeface="Arial MT"/>
                <a:cs typeface="Arial MT"/>
              </a:rPr>
              <a:t>考慮因素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2184" y="2017776"/>
            <a:ext cx="6675119" cy="32217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0464" y="2017776"/>
            <a:ext cx="2081784" cy="31211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384" y="2017776"/>
            <a:ext cx="2328672" cy="2103120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DAD49C23-9EE4-0246-9EAE-BBE23C139C1F}"/>
              </a:ext>
            </a:extLst>
          </p:cNvPr>
          <p:cNvSpPr txBox="1"/>
          <p:nvPr/>
        </p:nvSpPr>
        <p:spPr>
          <a:xfrm>
            <a:off x="5282184" y="1528311"/>
            <a:ext cx="270954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HK" sz="2000" spc="-10" dirty="0" err="1">
                <a:solidFill>
                  <a:srgbClr val="009D9C"/>
                </a:solidFill>
                <a:latin typeface="Arial MT"/>
                <a:cs typeface="Arial MT"/>
              </a:rPr>
              <a:t>信任度排名</a:t>
            </a: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8437" y="551306"/>
          <a:ext cx="11385542" cy="2558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你有幾關注時事類嘅新聞呢？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分：非常不關注；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分：非常關注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你覺得現時獲取時事類新聞嘅資訊來源可信度有幾高呢？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分：非常低；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分：非常高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你有幾經常會收到不實嘅新聞資訊呢？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分：幾乎沒有；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分：絕大都是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你有幾大信心能夠辨認到不實嘅新聞資訊呢？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分：沒有信心；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分：充滿信心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8437" y="3574288"/>
          <a:ext cx="11381732" cy="2183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3855">
                <a:tc gridSpan="9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120" dirty="0">
                          <a:latin typeface="Microsoft JhengHei"/>
                          <a:cs typeface="Microsoft JhengHei"/>
                        </a:rPr>
                        <a:t>你比較留意哪些新聞？請在以下新聞主題填寫所佔嘅百分比。</a:t>
                      </a:r>
                      <a:endParaRPr sz="1900">
                        <a:latin typeface="Microsoft JhengHei"/>
                        <a:cs typeface="Microsoft JhengHe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香港社會新聞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80%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香港政治新聞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香港經濟新聞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Microsoft JhengHei"/>
                          <a:cs typeface="Microsoft JhengHei"/>
                        </a:rPr>
                        <a:t>内地時事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Microsoft JhengHei"/>
                          <a:cs typeface="Microsoft JhengHei"/>
                        </a:rPr>
                        <a:t>國際時事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8437" y="1247775"/>
          <a:ext cx="11381732" cy="436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電視新聞報道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70%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25" dirty="0">
                          <a:latin typeface="Microsoft JhengHei"/>
                          <a:cs typeface="Microsoft JhengHei"/>
                        </a:rPr>
                        <a:t>報紙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Microsoft JhengHei"/>
                          <a:cs typeface="Microsoft JhengHei"/>
                        </a:rPr>
                        <a:t>電台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新聞媒體網頁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新聞媒體手機程序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新聞媒體的社交平台專頁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綜合網上新聞平台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Yahoo</a:t>
                      </a:r>
                      <a:r>
                        <a:rPr sz="1800" spc="-55" dirty="0">
                          <a:latin typeface="Arial MT"/>
                          <a:cs typeface="Arial MT"/>
                        </a:rPr>
                        <a:t>,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Google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網上討論區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網上影片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YouTube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非新聞媒體的社交平台分享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聊天群組（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WhatsApp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,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Telegram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3699510" algn="l"/>
                        </a:tabLst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其他： 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873" y="759796"/>
            <a:ext cx="68834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20" dirty="0">
                <a:solidFill>
                  <a:srgbClr val="000000"/>
                </a:solidFill>
                <a:latin typeface="Microsoft JhengHei"/>
                <a:cs typeface="Microsoft JhengHei"/>
              </a:rPr>
              <a:t>你主要是從什麽媒介接收新聞呢？請在以下媒介填寫所佔嘅百分比。</a:t>
            </a:r>
            <a:endParaRPr sz="1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小組</a:t>
            </a:r>
            <a:r>
              <a:rPr lang="en-US" altLang="zh-TW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3</a:t>
            </a:r>
            <a:r>
              <a:rPr lang="zh-TW" altLang="en-US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成員簡介</a:t>
            </a:r>
            <a:endParaRPr spc="-1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1362" y="944625"/>
          <a:ext cx="11259180" cy="512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7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3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979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No.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Gender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Born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HK?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Age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Marital</a:t>
                      </a:r>
                      <a:r>
                        <a:rPr sz="10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status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kids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5430" marR="71120" indent="-18923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Employment status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Occupation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Education</a:t>
                      </a:r>
                      <a:r>
                        <a:rPr sz="10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level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MHI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02895" marR="62865" indent="-2349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Daily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social media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0" marR="11430" indent="-1524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Fixed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news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habit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(Y/N)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7660" marR="76200" indent="-2349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Top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most important</a:t>
                      </a:r>
                      <a:r>
                        <a:rPr sz="10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news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receiving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channels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165" marR="43180" indent="-38163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7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130" dirty="0">
                          <a:latin typeface="Microsoft JhengHei"/>
                          <a:cs typeface="Microsoft JhengHei"/>
                        </a:rPr>
                        <a:t>飲食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私人助理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 marR="35560" indent="-13462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專科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副學士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高級文憑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HK$60,000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$69,999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綜合新聞平台》新聞媒體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手機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》電視台新聞報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導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7302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不是，但已經成爲永久居民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22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 marR="167640" indent="12446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學校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行政文員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HK$30,000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$39,999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》電視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台新聞報導》綜合新聞平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單身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140" dirty="0">
                          <a:latin typeface="Microsoft JhengHei"/>
                          <a:cs typeface="Microsoft JhengHei"/>
                        </a:rPr>
                        <a:t>🖃</a:t>
                      </a:r>
                      <a:r>
                        <a:rPr sz="1200" spc="150" dirty="0">
                          <a:latin typeface="Microsoft JhengHei"/>
                          <a:cs typeface="Microsoft JhengHei"/>
                        </a:rPr>
                        <a:t>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環保教育員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HK$10,000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$19,999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6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1905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-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》電視</a:t>
                      </a:r>
                      <a:r>
                        <a:rPr sz="1200" spc="5" dirty="0">
                          <a:latin typeface="Microsoft JhengHei"/>
                          <a:cs typeface="Microsoft JhengHei"/>
                        </a:rPr>
                        <a:t>台新聞報導》 綜合新聞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平台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Back-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up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165" marR="43180" indent="-38163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7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 marR="167640" indent="12446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教育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教育顧問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碩士畢業以上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HK$100,000</a:t>
                      </a:r>
                      <a:r>
                        <a:rPr sz="1800" spc="9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或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以上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小時或以上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電視台新聞報導》綜合新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聞平台》影片分享網站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平台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單身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660" marR="135890" indent="-1803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電子貿易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經理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HK$40,000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$49,999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6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1905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-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》新聞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媒體手機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》通訊軟件上的個人分享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3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 marR="43180" indent="-1530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7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歲，</a:t>
                      </a: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212090" indent="-279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建築業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工程師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HK$70,000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$79,999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6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065" marR="635" indent="-3810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報紙》電視台新聞報導》電台新聞報導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3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22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91440" indent="-15240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公共機構／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會計師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HK$100,000</a:t>
                      </a:r>
                      <a:r>
                        <a:rPr sz="1800" spc="9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或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以上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1625" marR="37465" indent="-25336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》綜合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新聞平台》 報紙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Back-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up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22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歲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,12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物業管理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經理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HK$80,000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$89,999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marR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209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＞電視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台新聞報導 ＞影片分享</a:t>
                      </a: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網站</a:t>
                      </a:r>
                      <a:r>
                        <a:rPr sz="1800" spc="7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平台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5784" y="3697223"/>
            <a:ext cx="8412480" cy="2930525"/>
            <a:chOff x="3605784" y="3697223"/>
            <a:chExt cx="8412480" cy="2930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5784" y="3697223"/>
              <a:ext cx="8412479" cy="24688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305288" y="5657088"/>
              <a:ext cx="1713230" cy="509270"/>
            </a:xfrm>
            <a:custGeom>
              <a:avLst/>
              <a:gdLst/>
              <a:ahLst/>
              <a:cxnLst/>
              <a:rect l="l" t="t" r="r" b="b"/>
              <a:pathLst>
                <a:path w="1713229" h="509270">
                  <a:moveTo>
                    <a:pt x="1712976" y="0"/>
                  </a:moveTo>
                  <a:lnTo>
                    <a:pt x="0" y="0"/>
                  </a:lnTo>
                  <a:lnTo>
                    <a:pt x="0" y="509016"/>
                  </a:lnTo>
                  <a:lnTo>
                    <a:pt x="1712976" y="509016"/>
                  </a:lnTo>
                  <a:lnTo>
                    <a:pt x="1712976" y="0"/>
                  </a:lnTo>
                  <a:close/>
                </a:path>
              </a:pathLst>
            </a:custGeom>
            <a:solidFill>
              <a:srgbClr val="B3A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2366" y="1472311"/>
            <a:ext cx="71183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HK" sz="2000" spc="-10" dirty="0" err="1">
                <a:solidFill>
                  <a:srgbClr val="009D9C"/>
                </a:solidFill>
                <a:latin typeface="Arial MT"/>
                <a:cs typeface="Arial MT"/>
              </a:rPr>
              <a:t>媒體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312" y="355219"/>
            <a:ext cx="126936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HK" sz="2600" b="1" spc="-10" dirty="0" err="1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 Black"/>
              </a:rPr>
              <a:t>照片</a:t>
            </a:r>
            <a:endParaRPr sz="2600" b="1" dirty="0">
              <a:solidFill>
                <a:schemeClr val="tx1"/>
              </a:solidFill>
              <a:latin typeface="PMingLiU" panose="02020500000000000000" pitchFamily="18" charset="-120"/>
              <a:ea typeface="PMingLiU" panose="02020500000000000000" pitchFamily="18" charset="-120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2383" y="3303523"/>
            <a:ext cx="270954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HK" sz="2000" spc="-10" dirty="0" err="1">
                <a:solidFill>
                  <a:srgbClr val="009D9C"/>
                </a:solidFill>
                <a:latin typeface="Arial MT"/>
                <a:cs typeface="Arial MT"/>
              </a:rPr>
              <a:t>信任度排名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72383" y="186055"/>
            <a:ext cx="250888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HK" sz="2000" spc="-10" dirty="0" err="1">
                <a:solidFill>
                  <a:srgbClr val="009D9C"/>
                </a:solidFill>
                <a:latin typeface="Arial MT"/>
                <a:cs typeface="Arial MT"/>
              </a:rPr>
              <a:t>考慮因素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5784" y="566927"/>
            <a:ext cx="2667000" cy="237744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483096" y="566927"/>
            <a:ext cx="2935605" cy="2377440"/>
            <a:chOff x="6483096" y="566927"/>
            <a:chExt cx="2935605" cy="237744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3096" y="566927"/>
              <a:ext cx="2935223" cy="23774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83096" y="566927"/>
              <a:ext cx="1713230" cy="1021080"/>
            </a:xfrm>
            <a:custGeom>
              <a:avLst/>
              <a:gdLst/>
              <a:ahLst/>
              <a:cxnLst/>
              <a:rect l="l" t="t" r="r" b="b"/>
              <a:pathLst>
                <a:path w="1713229" h="1021080">
                  <a:moveTo>
                    <a:pt x="1712976" y="0"/>
                  </a:moveTo>
                  <a:lnTo>
                    <a:pt x="0" y="0"/>
                  </a:lnTo>
                  <a:lnTo>
                    <a:pt x="0" y="1021080"/>
                  </a:lnTo>
                  <a:lnTo>
                    <a:pt x="1712976" y="1021080"/>
                  </a:lnTo>
                  <a:lnTo>
                    <a:pt x="1712976" y="0"/>
                  </a:lnTo>
                  <a:close/>
                </a:path>
              </a:pathLst>
            </a:custGeom>
            <a:solidFill>
              <a:srgbClr val="B3A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000" y="1895855"/>
            <a:ext cx="2572511" cy="335889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8437" y="516508"/>
          <a:ext cx="10695933" cy="2558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你有幾關注時事類嘅新聞呢？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分：非常不關注；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分：非常關注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你覺得現時獲取時事類新聞嘅資訊來源可信度有幾高呢？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分：非常低；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分：非常高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你有幾經常會收到不實嘅新聞資訊呢？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分：幾乎沒有；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分：絕大都是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你有幾大信心能夠辨認到不實嘅新聞資訊呢？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分：沒有信心；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分：充滿信心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8437" y="3574288"/>
          <a:ext cx="10694028" cy="2183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3855">
                <a:tc gridSpan="8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120" dirty="0">
                          <a:latin typeface="Microsoft JhengHei"/>
                          <a:cs typeface="Microsoft JhengHei"/>
                        </a:rPr>
                        <a:t>你比較留意哪些新聞？請在以下新聞主題填寫所佔嘅百分比。</a:t>
                      </a:r>
                      <a:endParaRPr sz="1900">
                        <a:latin typeface="Microsoft JhengHei"/>
                        <a:cs typeface="Microsoft JhengHe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香港社會新聞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60%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香港政治新聞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香港經濟新聞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Microsoft JhengHei"/>
                          <a:cs typeface="Microsoft JhengHei"/>
                        </a:rPr>
                        <a:t>内地時事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Microsoft JhengHei"/>
                          <a:cs typeface="Microsoft JhengHei"/>
                        </a:rPr>
                        <a:t>國際時事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939" y="1143000"/>
            <a:ext cx="11445875" cy="36792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• </a:t>
            </a: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經常閱讀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新聞者更</a:t>
            </a: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能察覺已有的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不實訊息，同時也對自己能夠識別它們更有信心。</a:t>
            </a: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zh-TW" altLang="en-US" sz="20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誤導性內容是最常見的不實訊息形式，其源於新聞機構的政治立場偏見。</a:t>
            </a: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zh-TW" altLang="en-US" sz="20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事實錯誤在新聞機構或社交媒體</a:t>
            </a: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上的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個人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用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戶未完成事實查核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或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為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吸引觀眾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而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故意扭曲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</a:rPr>
              <a:t>事實</a:t>
            </a: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</a:rPr>
              <a:t>時發生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</a:rPr>
              <a:t>。</a:t>
            </a: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zh-TW" altLang="en-US" sz="2000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謠言通常在即時通訊應用程序或有時在社交媒體上傳播。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許多人認為它們源自中國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內地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。</a:t>
            </a: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zh-TW" altLang="en-US" sz="20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虛假新聞通常在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網上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討論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區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或有時在社交媒體上發現。許多人認為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媒介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的可信度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是一個重要的</a:t>
            </a: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判斷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線索。</a:t>
            </a: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zh-TW" altLang="en-US" sz="20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• 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大多數受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訪者不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想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採取更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正式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的行動來解決不實訊息問題。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停止觀看或閱讀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是最常見的</a:t>
            </a:r>
            <a:r>
              <a:rPr lang="zh-CN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應對行</a:t>
            </a:r>
            <a:r>
              <a:rPr lang="zh-CN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為</a:t>
            </a:r>
            <a:r>
              <a:rPr lang="zh-TW" altLang="en-US" sz="20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。</a:t>
            </a:r>
            <a:endParaRPr sz="20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altLang="en-US" spc="-10" dirty="0">
                <a:solidFill>
                  <a:schemeClr val="tx1"/>
                </a:solidFill>
              </a:rPr>
              <a:t>摘要（</a:t>
            </a:r>
            <a:r>
              <a:rPr lang="en-US" altLang="zh-TW" spc="-10" dirty="0">
                <a:solidFill>
                  <a:schemeClr val="tx1"/>
                </a:solidFill>
              </a:rPr>
              <a:t>3</a:t>
            </a:r>
            <a:r>
              <a:rPr lang="zh-TW" altLang="en-US" spc="-10" dirty="0">
                <a:solidFill>
                  <a:schemeClr val="tx1"/>
                </a:solidFill>
              </a:rPr>
              <a:t>）</a:t>
            </a:r>
            <a:r>
              <a:rPr lang="en-US" altLang="zh-TW" spc="-10" dirty="0">
                <a:solidFill>
                  <a:schemeClr val="tx1"/>
                </a:solidFill>
              </a:rPr>
              <a:t>- </a:t>
            </a:r>
            <a:r>
              <a:rPr lang="zh-TW" altLang="en-US" spc="-10" dirty="0">
                <a:solidFill>
                  <a:schemeClr val="tx1"/>
                </a:solidFill>
              </a:rPr>
              <a:t>對不實訊息的</a:t>
            </a:r>
            <a:r>
              <a:rPr lang="zh-CN" altLang="en-US" spc="-1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看法</a:t>
            </a:r>
            <a:endParaRPr spc="-1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8437" y="1247775"/>
          <a:ext cx="10694028" cy="436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電視新聞報道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60%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60%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25" dirty="0">
                          <a:latin typeface="Microsoft JhengHei"/>
                          <a:cs typeface="Microsoft JhengHei"/>
                        </a:rPr>
                        <a:t>報紙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Microsoft JhengHei"/>
                          <a:cs typeface="Microsoft JhengHei"/>
                        </a:rPr>
                        <a:t>電台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新聞媒體網頁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新聞媒體手機程序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新聞媒體的社交平台專頁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綜合網上新聞平台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Yahoo</a:t>
                      </a:r>
                      <a:r>
                        <a:rPr sz="1800" spc="-55" dirty="0">
                          <a:latin typeface="Arial MT"/>
                          <a:cs typeface="Arial MT"/>
                        </a:rPr>
                        <a:t>,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Google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網上討論區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網上影片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YouTube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非新聞媒體的社交平台分享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聊天群組（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WhatsApp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,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Telegram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3699510" algn="l"/>
                        </a:tabLst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其他： 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873" y="759796"/>
            <a:ext cx="68834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20" dirty="0">
                <a:solidFill>
                  <a:srgbClr val="000000"/>
                </a:solidFill>
                <a:latin typeface="Microsoft JhengHei"/>
                <a:cs typeface="Microsoft JhengHei"/>
              </a:rPr>
              <a:t>你主要是從什麽媒介接收新聞呢？請在以下媒介填寫所佔嘅百分比。</a:t>
            </a:r>
            <a:endParaRPr sz="1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小組</a:t>
            </a:r>
            <a:r>
              <a:rPr lang="en-US" altLang="zh-TW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4</a:t>
            </a:r>
            <a:r>
              <a:rPr lang="zh-TW" altLang="en-US" b="1" spc="-1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成員簡介</a:t>
            </a:r>
            <a:endParaRPr spc="-1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1362" y="944625"/>
          <a:ext cx="11259180" cy="5145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7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3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979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No.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Gender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Born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HK?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Age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Marital</a:t>
                      </a:r>
                      <a:r>
                        <a:rPr sz="10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status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kids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5430" marR="71120" indent="-18923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Employment status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Occupation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Education</a:t>
                      </a:r>
                      <a:r>
                        <a:rPr sz="10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level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MHI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02895" marR="62865" indent="-2349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Daily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social media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0" marR="11430" indent="-1524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Fixed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news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habit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(Y/N)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7660" marR="76200" indent="-2349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Top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most important</a:t>
                      </a:r>
                      <a:r>
                        <a:rPr sz="10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news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receiving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channels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單身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660" marR="59690" indent="-25654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製衣出入口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跟單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中六七畢業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HK$30,000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$39,999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41275" indent="-317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39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 dirty="0">
                          <a:latin typeface="Microsoft JhengHei"/>
                          <a:cs typeface="Microsoft JhengHei"/>
                        </a:rPr>
                        <a:t>》 綜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合新聞平台》 通訊軟件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上的個人分享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marR="43180" indent="-42100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7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人力資源經理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HK$90,000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$99,999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2700" indent="254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電台新聞報導》 影片分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享網站</a:t>
                      </a:r>
                      <a:r>
                        <a:rPr sz="1800" spc="-22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平台》 通訊軟件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上的個人分享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 marR="43180" indent="-15303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7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歲，</a:t>
                      </a: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 marR="59690" indent="-104139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手袋出入口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客務主任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HK$50,000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$59,999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6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97600"/>
                        </a:lnSpc>
                        <a:spcBef>
                          <a:spcPts val="430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app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》綜合</a:t>
                      </a: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新聞平台》新聞媒體手機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app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Back-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up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 marR="87630" indent="-104139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Law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Firm/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IT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Manager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碩士畢業以上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HK$60,000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$69,999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影片分享網站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平台》 電</a:t>
                      </a: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視台新聞報導》新聞媒體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社交專頁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無小朋友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 marR="87630" indent="-104139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Law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Firm/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IT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Manager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碩士畢業以上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HK$60,000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$69,999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影片分享網站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平台》 電</a:t>
                      </a: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視台新聞報導》新聞媒體</a:t>
                      </a: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社交專頁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7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物業管理／助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理物業主任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HK$40,000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$49,999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marR="27940" indent="-317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》影片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分享網站</a:t>
                      </a: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平台》通訊軟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件上的個人分享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730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不是，但已經成爲永久居民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3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 marR="43180" indent="-1924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7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歲</a:t>
                      </a:r>
                      <a:r>
                        <a:rPr sz="1800" spc="37" baseline="2314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全職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42545" indent="-19812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資訊科技</a:t>
                      </a:r>
                      <a:r>
                        <a:rPr sz="1800" spc="-52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60" dirty="0">
                          <a:latin typeface="Microsoft JhengHei"/>
                          <a:cs typeface="Microsoft JhengHei"/>
                        </a:rPr>
                        <a:t>高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級經理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大學畢業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HK$100,000</a:t>
                      </a:r>
                      <a:r>
                        <a:rPr sz="1800" spc="9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或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以上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67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0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37465" indent="-400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》綜合</a:t>
                      </a: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新聞平台》網上討論區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Back-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up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是，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在香港出生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已婚</a:t>
                      </a:r>
                      <a:r>
                        <a:rPr sz="1800" spc="22" baseline="2314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有小朋友</a:t>
                      </a:r>
                      <a:r>
                        <a:rPr sz="1800" spc="-75" baseline="2314" dirty="0">
                          <a:latin typeface="Calibri"/>
                          <a:cs typeface="Calibri"/>
                        </a:rPr>
                        <a:t>/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JhengHei"/>
                          <a:cs typeface="Microsoft JhengHei"/>
                        </a:rPr>
                        <a:t>自由職業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翻譯員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大學未畢業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HK$10,000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$19,999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30" baseline="2314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sz="1800" spc="-37" baseline="2314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小時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Microsoft JhengHei"/>
                          <a:cs typeface="Microsoft JhengHei"/>
                        </a:rPr>
                        <a:t>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1905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新聞媒體手機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800" spc="-104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Microsoft JhengHei"/>
                          <a:cs typeface="Microsoft JhengHei"/>
                        </a:rPr>
                        <a:t>》新聞</a:t>
                      </a:r>
                      <a:r>
                        <a:rPr sz="1200" dirty="0">
                          <a:latin typeface="Microsoft JhengHei"/>
                          <a:cs typeface="Microsoft JhengHei"/>
                        </a:rPr>
                        <a:t>媒體手機</a:t>
                      </a:r>
                      <a:r>
                        <a:rPr sz="1800" spc="-15" baseline="2314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200" spc="-10" dirty="0">
                          <a:latin typeface="Microsoft JhengHei"/>
                          <a:cs typeface="Microsoft JhengHei"/>
                        </a:rPr>
                        <a:t>》綜合新聞</a:t>
                      </a:r>
                      <a:r>
                        <a:rPr sz="1200" spc="-25" dirty="0">
                          <a:latin typeface="Microsoft JhengHei"/>
                          <a:cs typeface="Microsoft JhengHei"/>
                        </a:rPr>
                        <a:t>平台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1296" y="3685032"/>
            <a:ext cx="8537448" cy="28986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2366" y="1472311"/>
            <a:ext cx="71183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HK" sz="2000" spc="-10" dirty="0" err="1">
                <a:solidFill>
                  <a:srgbClr val="009D9C"/>
                </a:solidFill>
                <a:latin typeface="Arial MT"/>
                <a:cs typeface="Arial MT"/>
              </a:rPr>
              <a:t>媒體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312" y="355219"/>
            <a:ext cx="220472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HK" sz="2600" b="1" dirty="0" err="1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 Black"/>
              </a:rPr>
              <a:t>照片</a:t>
            </a:r>
            <a:endParaRPr sz="2600" b="1" dirty="0">
              <a:solidFill>
                <a:schemeClr val="tx1"/>
              </a:solidFill>
              <a:latin typeface="PMingLiU" panose="02020500000000000000" pitchFamily="18" charset="-120"/>
              <a:ea typeface="PMingLiU" panose="02020500000000000000" pitchFamily="18" charset="-120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2383" y="3303523"/>
            <a:ext cx="270954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HK" sz="2000" spc="-10" dirty="0" err="1">
                <a:solidFill>
                  <a:srgbClr val="009D9C"/>
                </a:solidFill>
                <a:latin typeface="Arial MT"/>
                <a:cs typeface="Arial MT"/>
              </a:rPr>
              <a:t>信任度排名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047" y="1923288"/>
            <a:ext cx="2569464" cy="2895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1296" y="600455"/>
            <a:ext cx="1603248" cy="243230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72383" y="186055"/>
            <a:ext cx="250888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HK" sz="2000" dirty="0" err="1">
                <a:solidFill>
                  <a:srgbClr val="009D9C"/>
                </a:solidFill>
                <a:latin typeface="Arial MT"/>
                <a:cs typeface="Arial MT"/>
              </a:rPr>
              <a:t>考慮因素</a:t>
            </a: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8437" y="516508"/>
          <a:ext cx="11385542" cy="2558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你有幾關注時事類嘅新聞呢？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分：非常不關注；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分：非常關注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你覺得現時獲取時事類新聞嘅資訊來源可信度有幾高呢？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分：非常低；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分：非常高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你有幾經常會收到不實嘅新聞資訊呢？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分：幾乎沒有；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分：絕大都是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你有幾大信心能夠辨認到不實嘅新聞資訊呢？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分：沒有信心；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分：充滿信心</a:t>
                      </a:r>
                      <a:r>
                        <a:rPr sz="1800" spc="-5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8437" y="3574288"/>
          <a:ext cx="11381732" cy="2183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3855">
                <a:tc gridSpan="9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120" dirty="0">
                          <a:latin typeface="Microsoft JhengHei"/>
                          <a:cs typeface="Microsoft JhengHei"/>
                        </a:rPr>
                        <a:t>你比較留意哪些新聞？請在以下新聞主題填寫所佔嘅百分比。</a:t>
                      </a:r>
                      <a:endParaRPr sz="1900">
                        <a:latin typeface="Microsoft JhengHei"/>
                        <a:cs typeface="Microsoft JhengHe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香港社會新聞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香港政治新聞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香港經濟新聞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Microsoft JhengHei"/>
                          <a:cs typeface="Microsoft JhengHei"/>
                        </a:rPr>
                        <a:t>内地時事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Microsoft JhengHei"/>
                          <a:cs typeface="Microsoft JhengHei"/>
                        </a:rPr>
                        <a:t>國際時事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8437" y="1247775"/>
          <a:ext cx="11381732" cy="436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電視新聞報道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25" dirty="0">
                          <a:latin typeface="Microsoft JhengHei"/>
                          <a:cs typeface="Microsoft JhengHei"/>
                        </a:rPr>
                        <a:t>報紙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Microsoft JhengHei"/>
                          <a:cs typeface="Microsoft JhengHei"/>
                        </a:rPr>
                        <a:t>電台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新聞媒體網頁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新聞媒體手機程序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70%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新聞媒體的社交平台專頁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綜合網上新聞平台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Yahoo</a:t>
                      </a:r>
                      <a:r>
                        <a:rPr sz="1800" spc="-55" dirty="0">
                          <a:latin typeface="Arial MT"/>
                          <a:cs typeface="Arial MT"/>
                        </a:rPr>
                        <a:t>,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Google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40%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網上討論區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網上影片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YouTube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3%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非新聞媒體的社交平台分享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聊天群組（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WhatsApp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,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Telegram</a:t>
                      </a:r>
                      <a:r>
                        <a:rPr sz="1800" spc="-10" dirty="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15%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3699510" algn="l"/>
                        </a:tabLst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其他： 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873" y="759796"/>
            <a:ext cx="68834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20" dirty="0">
                <a:solidFill>
                  <a:srgbClr val="000000"/>
                </a:solidFill>
                <a:latin typeface="Microsoft JhengHei"/>
                <a:cs typeface="Microsoft JhengHei"/>
              </a:rPr>
              <a:t>你主要是從什麽媒介接收新聞呢？請在以下媒介填寫所佔嘅百分比。</a:t>
            </a:r>
            <a:endParaRPr sz="1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3994" y="0"/>
            <a:ext cx="8938260" cy="6858000"/>
          </a:xfrm>
          <a:custGeom>
            <a:avLst/>
            <a:gdLst/>
            <a:ahLst/>
            <a:cxnLst/>
            <a:rect l="l" t="t" r="r" b="b"/>
            <a:pathLst>
              <a:path w="8938260" h="6858000">
                <a:moveTo>
                  <a:pt x="8724138" y="0"/>
                </a:moveTo>
                <a:lnTo>
                  <a:pt x="6988683" y="0"/>
                </a:lnTo>
                <a:lnTo>
                  <a:pt x="0" y="6858000"/>
                </a:lnTo>
                <a:lnTo>
                  <a:pt x="1735455" y="6858000"/>
                </a:lnTo>
                <a:lnTo>
                  <a:pt x="8724138" y="0"/>
                </a:lnTo>
                <a:close/>
              </a:path>
              <a:path w="8938260" h="6858000">
                <a:moveTo>
                  <a:pt x="8938006" y="411861"/>
                </a:moveTo>
                <a:lnTo>
                  <a:pt x="2369058" y="6858000"/>
                </a:lnTo>
                <a:lnTo>
                  <a:pt x="4104513" y="6858000"/>
                </a:lnTo>
                <a:lnTo>
                  <a:pt x="8938006" y="2114804"/>
                </a:lnTo>
                <a:lnTo>
                  <a:pt x="8938006" y="411861"/>
                </a:lnTo>
                <a:close/>
              </a:path>
            </a:pathLst>
          </a:custGeom>
          <a:solidFill>
            <a:srgbClr val="00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4156" y="953846"/>
            <a:ext cx="3228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7200" b="1" spc="-10" dirty="0">
                <a:solidFill>
                  <a:srgbClr val="FFFFFF"/>
                </a:solidFill>
                <a:latin typeface="Arial"/>
                <a:cs typeface="Arial"/>
              </a:rPr>
              <a:t>謝謝</a:t>
            </a:r>
            <a:endParaRPr lang="en-HK" sz="7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84" y="950975"/>
            <a:ext cx="11610340" cy="5303520"/>
          </a:xfrm>
          <a:custGeom>
            <a:avLst/>
            <a:gdLst/>
            <a:ahLst/>
            <a:cxnLst/>
            <a:rect l="l" t="t" r="r" b="b"/>
            <a:pathLst>
              <a:path w="11610340" h="5303520">
                <a:moveTo>
                  <a:pt x="11609832" y="0"/>
                </a:moveTo>
                <a:lnTo>
                  <a:pt x="0" y="0"/>
                </a:lnTo>
                <a:lnTo>
                  <a:pt x="0" y="5303520"/>
                </a:lnTo>
                <a:lnTo>
                  <a:pt x="11609832" y="5303520"/>
                </a:lnTo>
                <a:lnTo>
                  <a:pt x="11609832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4312" y="947674"/>
            <a:ext cx="11249025" cy="42568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• 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大多數受訪者對人工智能技術對新聞報</a:t>
            </a:r>
            <a:r>
              <a:rPr lang="zh-CN" altLang="en-US" dirty="0">
                <a:solidFill>
                  <a:schemeClr val="tx2"/>
                </a:solidFill>
                <a:latin typeface="新細明體 (Body)"/>
                <a:ea typeface="+mn-ea"/>
              </a:rPr>
              <a:t>道</a:t>
            </a:r>
            <a:r>
              <a:rPr lang="zh-TW" altLang="en-US" dirty="0">
                <a:solidFill>
                  <a:schemeClr val="tx2"/>
                </a:solidFill>
                <a:latin typeface="新細明體 (Body)"/>
                <a:ea typeface="+mn-ea"/>
              </a:rPr>
              <a:t>和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媒體行業的影響關注不多。</a:t>
            </a: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zh-TW" altLang="en-US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• 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較年長的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受訪者對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採用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人工智能新聞技術持更開放的態度，相比之下，年輕的受訪者則持較</a:t>
            </a:r>
            <a:r>
              <a:rPr lang="zh-CN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保守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MT"/>
              </a:rPr>
              <a:t>的態度。</a:t>
            </a: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zh-TW" altLang="en-US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r>
              <a:rPr lang="en-US" altLang="zh-TW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• 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我們利用</a:t>
            </a:r>
            <a:r>
              <a:rPr lang="en-US" altLang="zh-TW" dirty="0" err="1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OpenAI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創建了一個新聞</a:t>
            </a: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科技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趨勢列表，以調查人們對新聞報</a:t>
            </a: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道採用人工智能的態度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。儘管受訪者自我感覺</a:t>
            </a: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對科技的準備就緒程度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和其對人工智能技術偏好之間存在相關性，但新聞的可信度</a:t>
            </a: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的</a:t>
            </a:r>
            <a:r>
              <a:rPr lang="zh-TW" altLang="en-US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影響是一個重要的考慮因素。</a:t>
            </a:r>
            <a:endParaRPr lang="en-HK" altLang="zh-TW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1270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tabLst>
                <a:tab pos="356870" algn="l"/>
              </a:tabLst>
            </a:pPr>
            <a:endParaRPr lang="zh-TW" altLang="en-US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298450" lvl="4" indent="-28575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buFont typeface="Courier New" panose="02070309020205020404" pitchFamily="49" charset="0"/>
              <a:buChar char="o"/>
              <a:tabLst>
                <a:tab pos="356870" algn="l"/>
              </a:tabLst>
            </a:pPr>
            <a:r>
              <a:rPr lang="zh-TW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區塊鏈是最受歡迎的技術，因為它可以</a:t>
            </a:r>
            <a:r>
              <a:rPr lang="zh-CN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確保</a:t>
            </a:r>
            <a:r>
              <a:rPr lang="zh-TW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新聞的準確性和</a:t>
            </a:r>
            <a:r>
              <a:rPr lang="zh-CN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留下</a:t>
            </a:r>
            <a:r>
              <a:rPr lang="zh-TW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記錄。</a:t>
            </a:r>
          </a:p>
          <a:p>
            <a:pPr marL="298450" lvl="4" indent="-28575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buFont typeface="Courier New" panose="02070309020205020404" pitchFamily="49" charset="0"/>
              <a:buChar char="o"/>
              <a:tabLst>
                <a:tab pos="356870" algn="l"/>
              </a:tabLst>
            </a:pPr>
            <a:r>
              <a:rPr lang="zh-TW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目前</a:t>
            </a:r>
            <a:r>
              <a:rPr lang="zh-CN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人們對</a:t>
            </a:r>
            <a:r>
              <a:rPr lang="zh-TW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聊天機器人使用體驗方面的不滿降低了</a:t>
            </a:r>
            <a:r>
              <a:rPr lang="zh-CN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他們</a:t>
            </a:r>
            <a:r>
              <a:rPr lang="zh-TW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對該技術的興趣。</a:t>
            </a:r>
          </a:p>
          <a:p>
            <a:pPr marL="298450" lvl="4" indent="-28575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buFont typeface="Courier New" panose="02070309020205020404" pitchFamily="49" charset="0"/>
              <a:buChar char="o"/>
              <a:tabLst>
                <a:tab pos="356870" algn="l"/>
              </a:tabLst>
            </a:pPr>
            <a:r>
              <a:rPr lang="zh-TW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受訪者發現情感分析在社交媒體上被廣泛使用，有利有弊。</a:t>
            </a:r>
          </a:p>
          <a:p>
            <a:pPr marL="298450" lvl="4" indent="-28575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buFont typeface="Courier New" panose="02070309020205020404" pitchFamily="49" charset="0"/>
              <a:buChar char="o"/>
              <a:tabLst>
                <a:tab pos="356870" algn="l"/>
              </a:tabLst>
            </a:pPr>
            <a:r>
              <a:rPr lang="zh-TW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雖然自動寫作提高了新聞生成的效率，但對算法的擔憂</a:t>
            </a:r>
            <a:r>
              <a:rPr lang="zh-CN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仍然</a:t>
            </a:r>
            <a:r>
              <a:rPr lang="zh-TW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存在。</a:t>
            </a:r>
            <a:endParaRPr lang="en-HK" altLang="zh-TW" sz="16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  <a:p>
            <a:pPr marL="298450" lvl="4" indent="-28575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buFont typeface="Courier New" panose="02070309020205020404" pitchFamily="49" charset="0"/>
              <a:buChar char="o"/>
              <a:tabLst>
                <a:tab pos="356870" algn="l"/>
              </a:tabLst>
            </a:pPr>
            <a:r>
              <a:rPr lang="zh-TW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目前在動畫形象和聲音效果方面的</a:t>
            </a:r>
            <a:r>
              <a:rPr lang="zh-TW" altLang="en-US" sz="1600" dirty="0">
                <a:solidFill>
                  <a:schemeClr val="tx2"/>
                </a:solidFill>
                <a:latin typeface="+mn-ea"/>
                <a:ea typeface="+mn-ea"/>
              </a:rPr>
              <a:t>不良體驗，是</a:t>
            </a:r>
            <a:r>
              <a:rPr lang="zh-CN" altLang="en-US" sz="1600" dirty="0">
                <a:solidFill>
                  <a:schemeClr val="tx2"/>
                </a:solidFill>
                <a:latin typeface="+mn-ea"/>
                <a:ea typeface="+mn-ea"/>
              </a:rPr>
              <a:t>導致受訪者厭惡虛擬新聞主播</a:t>
            </a:r>
            <a:r>
              <a:rPr lang="zh-TW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的主要原因。</a:t>
            </a:r>
          </a:p>
          <a:p>
            <a:pPr marL="298450" lvl="4" indent="-285750">
              <a:lnSpc>
                <a:spcPts val="2280"/>
              </a:lnSpc>
              <a:spcBef>
                <a:spcPts val="90"/>
              </a:spcBef>
              <a:buClr>
                <a:srgbClr val="2E469C"/>
              </a:buClr>
              <a:buFont typeface="Courier New" panose="02070309020205020404" pitchFamily="49" charset="0"/>
              <a:buChar char="o"/>
              <a:tabLst>
                <a:tab pos="356870" algn="l"/>
              </a:tabLst>
            </a:pPr>
            <a:r>
              <a:rPr lang="zh-TW" altLang="en-US" sz="1600" dirty="0">
                <a:solidFill>
                  <a:schemeClr val="tx2"/>
                </a:solidFill>
                <a:latin typeface="+mn-ea"/>
                <a:ea typeface="+mn-ea"/>
                <a:cs typeface="Arial MT"/>
              </a:rPr>
              <a:t>混淆現實和虛擬世界的潛在困惑使觀眾感到非常擔憂。</a:t>
            </a:r>
            <a:endParaRPr sz="1600" dirty="0">
              <a:solidFill>
                <a:schemeClr val="tx2"/>
              </a:solidFill>
              <a:latin typeface="+mn-ea"/>
              <a:ea typeface="+mn-ea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altLang="en-US" dirty="0">
                <a:solidFill>
                  <a:schemeClr val="tx1"/>
                </a:solidFill>
              </a:rPr>
              <a:t>摘要（</a:t>
            </a:r>
            <a:r>
              <a:rPr lang="en-US" altLang="zh-TW" dirty="0">
                <a:solidFill>
                  <a:schemeClr val="tx1"/>
                </a:solidFill>
              </a:rPr>
              <a:t>4</a:t>
            </a:r>
            <a:r>
              <a:rPr lang="zh-TW" altLang="en-US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- 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</a:t>
            </a:r>
            <a:r>
              <a:rPr lang="zh-CN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新聞科技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趨勢的反應</a:t>
            </a:r>
            <a:endParaRPr spc="-1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971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359" y="0"/>
              <a:ext cx="816864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85688" cy="685799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248780" y="2398852"/>
            <a:ext cx="5537200" cy="2094099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 marR="739775">
              <a:lnSpc>
                <a:spcPts val="4610"/>
              </a:lnSpc>
              <a:spcBef>
                <a:spcPts val="1215"/>
              </a:spcBef>
            </a:pPr>
            <a:r>
              <a:rPr lang="zh-TW" alt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第一部分：</a:t>
            </a:r>
            <a:endParaRPr lang="en-HK" altLang="zh-TW" sz="4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12700" marR="739775">
              <a:lnSpc>
                <a:spcPts val="4610"/>
              </a:lnSpc>
              <a:spcBef>
                <a:spcPts val="1215"/>
              </a:spcBef>
            </a:pPr>
            <a:r>
              <a:rPr lang="zh-TW" alt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新聞習慣和態度</a:t>
            </a:r>
            <a:br>
              <a:rPr lang="zh-TW" altLang="en-US" sz="4800" dirty="0"/>
            </a:br>
            <a:endParaRPr sz="48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3834765" cy="3763645"/>
          </a:xfrm>
          <a:custGeom>
            <a:avLst/>
            <a:gdLst/>
            <a:ahLst/>
            <a:cxnLst/>
            <a:rect l="l" t="t" r="r" b="b"/>
            <a:pathLst>
              <a:path w="3834765" h="3763645">
                <a:moveTo>
                  <a:pt x="2739390" y="0"/>
                </a:moveTo>
                <a:lnTo>
                  <a:pt x="1982089" y="0"/>
                </a:lnTo>
                <a:lnTo>
                  <a:pt x="0" y="1945005"/>
                </a:lnTo>
                <a:lnTo>
                  <a:pt x="0" y="2688209"/>
                </a:lnTo>
                <a:lnTo>
                  <a:pt x="2739390" y="0"/>
                </a:lnTo>
                <a:close/>
              </a:path>
              <a:path w="3834765" h="3763645">
                <a:moveTo>
                  <a:pt x="3834765" y="0"/>
                </a:moveTo>
                <a:lnTo>
                  <a:pt x="3077464" y="0"/>
                </a:lnTo>
                <a:lnTo>
                  <a:pt x="0" y="3019933"/>
                </a:lnTo>
                <a:lnTo>
                  <a:pt x="0" y="3763137"/>
                </a:lnTo>
                <a:lnTo>
                  <a:pt x="3834765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AC30724C-1660-4850-BF5C-E0640ED3F9B9}"/>
              </a:ext>
            </a:extLst>
          </p:cNvPr>
          <p:cNvSpPr txBox="1"/>
          <p:nvPr/>
        </p:nvSpPr>
        <p:spPr>
          <a:xfrm>
            <a:off x="6248780" y="381000"/>
            <a:ext cx="3954779" cy="755913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1215"/>
              </a:spcBef>
            </a:pPr>
            <a:r>
              <a:rPr lang="zh-CN" altLang="en-US" sz="4800" spc="-10" dirty="0">
                <a:solidFill>
                  <a:srgbClr val="FFFFFF"/>
                </a:solidFill>
                <a:latin typeface="Arial Black"/>
                <a:cs typeface="Arial Black"/>
              </a:rPr>
              <a:t>詳細結果</a:t>
            </a:r>
            <a:endParaRPr sz="4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84" y="731519"/>
            <a:ext cx="11235055" cy="756285"/>
          </a:xfrm>
          <a:custGeom>
            <a:avLst/>
            <a:gdLst/>
            <a:ahLst/>
            <a:cxnLst/>
            <a:rect l="l" t="t" r="r" b="b"/>
            <a:pathLst>
              <a:path w="11235055" h="756285">
                <a:moveTo>
                  <a:pt x="11234928" y="0"/>
                </a:moveTo>
                <a:lnTo>
                  <a:pt x="0" y="0"/>
                </a:lnTo>
                <a:lnTo>
                  <a:pt x="0" y="755903"/>
                </a:lnTo>
                <a:lnTo>
                  <a:pt x="11234928" y="755903"/>
                </a:lnTo>
                <a:lnTo>
                  <a:pt x="11234928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4312" y="355219"/>
            <a:ext cx="10657205" cy="11272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995"/>
              </a:lnSpc>
              <a:spcBef>
                <a:spcPts val="90"/>
              </a:spcBef>
            </a:pPr>
            <a:r>
              <a:rPr lang="zh-CN" altLang="en-US" sz="2600" b="1" spc="-2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 Black"/>
              </a:rPr>
              <a:t>新聞的重要性</a:t>
            </a:r>
            <a:endParaRPr lang="en-HK" altLang="zh-CN" sz="2600" b="1" spc="-2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 Black"/>
            </a:endParaRPr>
          </a:p>
          <a:p>
            <a:pPr marL="12700">
              <a:lnSpc>
                <a:spcPts val="2995"/>
              </a:lnSpc>
              <a:spcBef>
                <a:spcPts val="90"/>
              </a:spcBef>
            </a:pPr>
            <a:endParaRPr sz="2600" b="1" dirty="0">
              <a:latin typeface="+mn-ea"/>
              <a:ea typeface="+mn-ea"/>
              <a:cs typeface="Arial Black"/>
            </a:endParaRPr>
          </a:p>
          <a:p>
            <a:pPr marL="12700">
              <a:lnSpc>
                <a:spcPts val="2610"/>
              </a:lnSpc>
            </a:pPr>
            <a:r>
              <a:rPr lang="zh-TW" altLang="en-US" sz="2400" spc="65" dirty="0">
                <a:solidFill>
                  <a:srgbClr val="2E469C"/>
                </a:solidFill>
                <a:latin typeface="+mn-ea"/>
                <a:ea typeface="+mn-ea"/>
                <a:cs typeface="Arial MT"/>
              </a:rPr>
              <a:t>多數受訪者聲稱</a:t>
            </a:r>
            <a:r>
              <a:rPr lang="en-US" altLang="zh-TW" sz="2400" spc="65" dirty="0">
                <a:solidFill>
                  <a:srgbClr val="2E469C"/>
                </a:solidFill>
                <a:latin typeface="+mn-ea"/>
                <a:ea typeface="+mn-ea"/>
                <a:cs typeface="Arial MT"/>
              </a:rPr>
              <a:t>,</a:t>
            </a:r>
            <a:r>
              <a:rPr lang="zh-TW" altLang="en-US" sz="2400" spc="65" dirty="0">
                <a:solidFill>
                  <a:srgbClr val="2E469C"/>
                </a:solidFill>
                <a:latin typeface="+mn-ea"/>
                <a:ea typeface="+mn-ea"/>
                <a:cs typeface="Arial MT"/>
              </a:rPr>
              <a:t>不管是否有固定的閱讀新聞的習慣</a:t>
            </a:r>
            <a:r>
              <a:rPr lang="en-US" altLang="zh-TW" sz="2400" spc="65" dirty="0">
                <a:solidFill>
                  <a:srgbClr val="2E469C"/>
                </a:solidFill>
                <a:latin typeface="+mn-ea"/>
                <a:ea typeface="+mn-ea"/>
                <a:cs typeface="Arial MT"/>
              </a:rPr>
              <a:t>,</a:t>
            </a:r>
            <a:r>
              <a:rPr lang="zh-TW" altLang="en-US" sz="2400" spc="65" dirty="0">
                <a:solidFill>
                  <a:srgbClr val="2E469C"/>
                </a:solidFill>
                <a:latin typeface="+mn-ea"/>
                <a:ea typeface="+mn-ea"/>
                <a:cs typeface="Arial MT"/>
              </a:rPr>
              <a:t>他們都會密切關注新聞。</a:t>
            </a:r>
            <a:endParaRPr sz="2400" dirty="0">
              <a:latin typeface="+mn-ea"/>
              <a:ea typeface="+mn-ea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679" y="1701546"/>
            <a:ext cx="39598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200" algn="l"/>
              </a:tabLst>
            </a:pPr>
            <a:r>
              <a:rPr lang="zh-CN" altLang="en-US" sz="1800" b="1" spc="-25" dirty="0">
                <a:solidFill>
                  <a:srgbClr val="009D9C"/>
                </a:solidFill>
                <a:latin typeface="Arial"/>
                <a:cs typeface="Arial"/>
              </a:rPr>
              <a:t>問題</a:t>
            </a:r>
            <a:r>
              <a:rPr sz="1800" b="1" spc="-25" dirty="0">
                <a:solidFill>
                  <a:srgbClr val="009D9C"/>
                </a:solidFill>
                <a:latin typeface="Arial"/>
                <a:cs typeface="Arial"/>
              </a:rPr>
              <a:t>:</a:t>
            </a:r>
            <a:r>
              <a:rPr lang="en-HK" b="1" spc="-25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lang="zh-CN" altLang="en-US" b="1" spc="-10" dirty="0">
                <a:solidFill>
                  <a:srgbClr val="009D9C"/>
                </a:solidFill>
                <a:latin typeface="Arial"/>
                <a:cs typeface="Arial"/>
              </a:rPr>
              <a:t>你對新聞的關注程度如何？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3705" y="1572513"/>
            <a:ext cx="16046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9D9C"/>
                </a:solidFill>
                <a:latin typeface="Arial"/>
                <a:cs typeface="Arial"/>
              </a:rPr>
              <a:t>8.23</a:t>
            </a:r>
            <a:r>
              <a:rPr sz="3200" b="1" spc="-35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9D9C"/>
                </a:solidFill>
                <a:latin typeface="Arial"/>
                <a:cs typeface="Arial"/>
              </a:rPr>
              <a:t>/</a:t>
            </a:r>
            <a:r>
              <a:rPr sz="3200" b="1" spc="-40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9D9C"/>
                </a:solidFill>
                <a:latin typeface="Arial"/>
                <a:cs typeface="Arial"/>
              </a:rPr>
              <a:t>10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571" y="2530311"/>
            <a:ext cx="11028680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zh-TW" altLang="en-US" sz="1600" dirty="0">
                <a:latin typeface="+mn-ea"/>
                <a:ea typeface="+mn-ea"/>
              </a:rPr>
              <a:t>人們</a:t>
            </a:r>
            <a:r>
              <a:rPr lang="zh-CN" altLang="en-US" sz="1600" dirty="0">
                <a:latin typeface="+mn-ea"/>
                <a:ea typeface="+mn-ea"/>
              </a:rPr>
              <a:t>認為</a:t>
            </a:r>
            <a:r>
              <a:rPr lang="zh-TW" altLang="en-US" sz="1600" dirty="0">
                <a:latin typeface="+mn-ea"/>
                <a:ea typeface="+mn-ea"/>
              </a:rPr>
              <a:t>自己對新聞給予了相當高的關注度。證據包括：</a:t>
            </a:r>
            <a:endParaRPr lang="en-HK" altLang="zh-TW" sz="1600" dirty="0">
              <a:latin typeface="+mn-ea"/>
              <a:ea typeface="+mn-ea"/>
            </a:endParaRPr>
          </a:p>
          <a:p>
            <a:endParaRPr lang="zh-TW" altLang="en-US" sz="160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+mn-ea"/>
                <a:ea typeface="+mn-ea"/>
              </a:rPr>
              <a:t>新聞佔據了他們相當</a:t>
            </a:r>
            <a:r>
              <a:rPr lang="zh-CN" altLang="en-US" sz="1600" dirty="0">
                <a:latin typeface="+mn-ea"/>
                <a:ea typeface="+mn-ea"/>
              </a:rPr>
              <a:t>多</a:t>
            </a:r>
            <a:r>
              <a:rPr lang="zh-TW" altLang="en-US" sz="1600" dirty="0">
                <a:latin typeface="+mn-ea"/>
                <a:ea typeface="+mn-ea"/>
              </a:rPr>
              <a:t>的休閒時間。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ea typeface="+mn-ea"/>
              </a:rPr>
              <a:t>閱讀</a:t>
            </a:r>
            <a:r>
              <a:rPr lang="zh-TW" altLang="en-US" sz="1600" dirty="0">
                <a:latin typeface="+mn-ea"/>
                <a:ea typeface="+mn-ea"/>
              </a:rPr>
              <a:t>新聞已成為一種習慣，甚至是日常生活中必須做的事情。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+mn-ea"/>
                <a:ea typeface="+mn-ea"/>
              </a:rPr>
              <a:t>他們</a:t>
            </a:r>
            <a:r>
              <a:rPr lang="zh-CN" altLang="en-US" sz="1600" dirty="0">
                <a:latin typeface="+mn-ea"/>
                <a:ea typeface="+mn-ea"/>
              </a:rPr>
              <a:t>真正地關注</a:t>
            </a:r>
            <a:r>
              <a:rPr lang="zh-TW" altLang="en-US" sz="1600" dirty="0">
                <a:latin typeface="+mn-ea"/>
                <a:ea typeface="+mn-ea"/>
              </a:rPr>
              <a:t>某些新聞，並積極尋求更多信息或追蹤其進展。</a:t>
            </a:r>
            <a:endParaRPr lang="en-HK" altLang="zh-TW" sz="160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1600" dirty="0">
              <a:latin typeface="+mn-ea"/>
              <a:ea typeface="+mn-ea"/>
            </a:endParaRPr>
          </a:p>
          <a:p>
            <a:r>
              <a:rPr lang="zh-TW" altLang="en-US" sz="1600" dirty="0">
                <a:latin typeface="+mn-ea"/>
                <a:ea typeface="+mn-ea"/>
              </a:rPr>
              <a:t>與年輕受訪者相比，</a:t>
            </a:r>
            <a:r>
              <a:rPr lang="zh-CN" altLang="en-US" sz="1600" dirty="0">
                <a:latin typeface="+mn-ea"/>
                <a:ea typeface="+mn-ea"/>
              </a:rPr>
              <a:t>年長</a:t>
            </a:r>
            <a:r>
              <a:rPr lang="zh-TW" altLang="en-US" sz="1600" dirty="0">
                <a:latin typeface="+mn-ea"/>
                <a:ea typeface="+mn-ea"/>
              </a:rPr>
              <a:t>受訪者在關注新聞方面</a:t>
            </a:r>
            <a:r>
              <a:rPr lang="zh-CN" altLang="en-US" sz="1600" dirty="0">
                <a:latin typeface="+mn-ea"/>
                <a:ea typeface="+mn-ea"/>
              </a:rPr>
              <a:t>給出</a:t>
            </a:r>
            <a:r>
              <a:rPr lang="zh-TW" altLang="en-US" sz="1600" dirty="0">
                <a:latin typeface="+mn-ea"/>
                <a:ea typeface="+mn-ea"/>
              </a:rPr>
              <a:t>稍高的</a:t>
            </a:r>
            <a:r>
              <a:rPr lang="zh-CN" altLang="en-US" sz="1600" dirty="0">
                <a:latin typeface="+mn-ea"/>
                <a:ea typeface="+mn-ea"/>
              </a:rPr>
              <a:t>分數</a:t>
            </a:r>
            <a:r>
              <a:rPr lang="zh-TW" altLang="en-US" sz="1600" dirty="0">
                <a:latin typeface="+mn-ea"/>
                <a:ea typeface="+mn-ea"/>
              </a:rPr>
              <a:t>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82672" y="4842459"/>
            <a:ext cx="76962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04255" algn="l"/>
              </a:tabLst>
            </a:pPr>
            <a:r>
              <a:rPr sz="3200" b="1" dirty="0">
                <a:solidFill>
                  <a:srgbClr val="009D9C"/>
                </a:solidFill>
                <a:latin typeface="Arial"/>
                <a:cs typeface="Arial"/>
              </a:rPr>
              <a:t>8.54</a:t>
            </a:r>
            <a:r>
              <a:rPr sz="3200" b="1" spc="-15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9D9C"/>
                </a:solidFill>
                <a:latin typeface="Arial"/>
                <a:cs typeface="Arial"/>
              </a:rPr>
              <a:t>/</a:t>
            </a:r>
            <a:r>
              <a:rPr sz="3200" b="1" spc="-10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9D9C"/>
                </a:solidFill>
                <a:latin typeface="Arial"/>
                <a:cs typeface="Arial"/>
              </a:rPr>
              <a:t>10</a:t>
            </a:r>
            <a:r>
              <a:rPr sz="3200" b="1" dirty="0">
                <a:solidFill>
                  <a:srgbClr val="009D9C"/>
                </a:solidFill>
                <a:latin typeface="Arial"/>
                <a:cs typeface="Arial"/>
              </a:rPr>
              <a:t>	7.94</a:t>
            </a:r>
            <a:r>
              <a:rPr sz="3200" b="1" spc="-15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9D9C"/>
                </a:solidFill>
                <a:latin typeface="Arial"/>
                <a:cs typeface="Arial"/>
              </a:rPr>
              <a:t>/</a:t>
            </a:r>
            <a:r>
              <a:rPr sz="3200" b="1" spc="-10" dirty="0">
                <a:solidFill>
                  <a:srgbClr val="009D9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9D9C"/>
                </a:solidFill>
                <a:latin typeface="Arial"/>
                <a:cs typeface="Arial"/>
              </a:rPr>
              <a:t>10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191" y="4949139"/>
            <a:ext cx="17150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 dirty="0">
                <a:latin typeface="Arial MT"/>
                <a:cs typeface="Arial MT"/>
              </a:rPr>
              <a:t>年長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</a:t>
            </a:r>
            <a:r>
              <a:rPr lang="zh-CN" altLang="en-US" sz="1800" spc="-10" dirty="0">
                <a:latin typeface="Arial MT"/>
                <a:cs typeface="Arial MT"/>
              </a:rPr>
              <a:t>人數</a:t>
            </a:r>
            <a:r>
              <a:rPr sz="1800" spc="-10" dirty="0">
                <a:latin typeface="Arial MT"/>
                <a:cs typeface="Arial MT"/>
              </a:rPr>
              <a:t>=15)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8872" y="4949139"/>
            <a:ext cx="16431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pc="-20" dirty="0">
                <a:latin typeface="Arial MT"/>
                <a:cs typeface="Arial MT"/>
              </a:rPr>
              <a:t>年輕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</a:t>
            </a:r>
            <a:r>
              <a:rPr lang="zh-CN" altLang="en-US" sz="1800" spc="-10" dirty="0">
                <a:latin typeface="Arial MT"/>
                <a:cs typeface="Arial MT"/>
              </a:rPr>
              <a:t>人數</a:t>
            </a:r>
            <a:r>
              <a:rPr sz="1800" spc="-10" dirty="0">
                <a:latin typeface="Arial MT"/>
                <a:cs typeface="Arial MT"/>
              </a:rPr>
              <a:t>=16)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640" y="5406530"/>
            <a:ext cx="50882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lang="zh-CN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</a:rPr>
              <a:t>專業人士和高級領導層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</a:rPr>
              <a:t>對市場趨勢和全球新聞資訊的需求更高。</a:t>
            </a:r>
            <a:r>
              <a:rPr sz="1600" spc="-35" dirty="0"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</a:rPr>
              <a:t> </a:t>
            </a:r>
            <a:endParaRPr sz="1600" dirty="0">
              <a:latin typeface="新細明體" panose="02020500000000000000" pitchFamily="18" charset="-120"/>
              <a:ea typeface="新細明體" panose="02020500000000000000" pitchFamily="18" charset="-120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9858</Words>
  <Application>Microsoft Office PowerPoint</Application>
  <PresentationFormat>Widescreen</PresentationFormat>
  <Paragraphs>2467</Paragraphs>
  <Slides>65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研究報告</vt:lpstr>
      <vt:lpstr>PowerPoint Presentation</vt:lpstr>
      <vt:lpstr>PowerPoint Presentation</vt:lpstr>
      <vt:lpstr>摘要（1）- 新聞習慣和態度  </vt:lpstr>
      <vt:lpstr>摘要（2）- 新聞媒體的偏好和信任驅動因素</vt:lpstr>
      <vt:lpstr>摘要（3）- 對不實訊息的看法</vt:lpstr>
      <vt:lpstr>摘要（4）- 對新聞科技趨勢的反應</vt:lpstr>
      <vt:lpstr>PowerPoint Presentation</vt:lpstr>
      <vt:lpstr>PowerPoint Presentation</vt:lpstr>
      <vt:lpstr>新聞消費的強度  </vt:lpstr>
      <vt:lpstr>新聞的角色——個人</vt:lpstr>
      <vt:lpstr>新聞的角色——社會</vt:lpstr>
      <vt:lpstr>接收新聞習慣——媒介</vt:lpstr>
      <vt:lpstr>大家這樣說……</vt:lpstr>
      <vt:lpstr>接收新聞習慣——新聞話題</vt:lpstr>
      <vt:lpstr>大家這樣說……</vt:lpstr>
      <vt:lpstr>PowerPoint Presentation</vt:lpstr>
      <vt:lpstr>新聞的可信度</vt:lpstr>
      <vt:lpstr>對新聞機構的看法</vt:lpstr>
      <vt:lpstr>對新聞媒介的選擇標準（1）</vt:lpstr>
      <vt:lpstr>對新聞媒介的選擇標準（2）</vt:lpstr>
      <vt:lpstr>對新聞媒介的選擇標準（3）</vt:lpstr>
      <vt:lpstr>對新聞媒介的選擇標準（4）</vt:lpstr>
      <vt:lpstr>PowerPoint Presentation</vt:lpstr>
      <vt:lpstr>對不實訊息的意識</vt:lpstr>
      <vt:lpstr>香港不同形式的不實訊息（1）</vt:lpstr>
      <vt:lpstr>香港不同形式的不實訊息（2）</vt:lpstr>
      <vt:lpstr>香港不同形式的不實訊息（3）</vt:lpstr>
      <vt:lpstr>香港不同形式的不實訊息（4）</vt:lpstr>
      <vt:lpstr>應對不實訊息的行為</vt:lpstr>
      <vt:lpstr>PowerPoint Presentation</vt:lpstr>
      <vt:lpstr>對新聞科技的認識</vt:lpstr>
      <vt:lpstr>對新聞科技的接受程度</vt:lpstr>
      <vt:lpstr>測試材料</vt:lpstr>
      <vt:lpstr>對測試材料的偏好</vt:lpstr>
      <vt:lpstr>對測試材料的偏好 1 —— 區塊鏈</vt:lpstr>
      <vt:lpstr>對測試材料的偏好 2 ——聊天機器人</vt:lpstr>
      <vt:lpstr>對測試材料的偏好 3 ——情感分析</vt:lpstr>
      <vt:lpstr>對測試材料的偏好 4 ——自動撰寫</vt:lpstr>
      <vt:lpstr>對測試材料的偏好  5 ——虛擬新聞主播</vt:lpstr>
      <vt:lpstr>對測試材料的偏好  6 ——虛擬現實和擴增實境 </vt:lpstr>
      <vt:lpstr>PowerPoint Presentation</vt:lpstr>
      <vt:lpstr>背景</vt:lpstr>
      <vt:lpstr>小組成員組成及主要文件</vt:lpstr>
      <vt:lpstr>PowerPoint Presentation</vt:lpstr>
      <vt:lpstr>PowerPoint Presentation</vt:lpstr>
      <vt:lpstr>PowerPoint Presentation</vt:lpstr>
      <vt:lpstr>PowerPoint Presentation</vt:lpstr>
      <vt:lpstr>小組1成員簡介</vt:lpstr>
      <vt:lpstr>照片</vt:lpstr>
      <vt:lpstr>PowerPoint Presentation</vt:lpstr>
      <vt:lpstr>你主要是從什麽媒介接收新聞呢？請在以下媒介填寫所佔嘅百分比。</vt:lpstr>
      <vt:lpstr>小組2成員簡介</vt:lpstr>
      <vt:lpstr>照片</vt:lpstr>
      <vt:lpstr>PowerPoint Presentation</vt:lpstr>
      <vt:lpstr>你主要是從什麽媒介接收新聞呢？請在以下媒介填寫所佔嘅百分比。</vt:lpstr>
      <vt:lpstr>小組3成員簡介</vt:lpstr>
      <vt:lpstr>考慮因素</vt:lpstr>
      <vt:lpstr>PowerPoint Presentation</vt:lpstr>
      <vt:lpstr>你主要是從什麽媒介接收新聞呢？請在以下媒介填寫所佔嘅百分比。</vt:lpstr>
      <vt:lpstr>小組4成員簡介</vt:lpstr>
      <vt:lpstr>考慮因素</vt:lpstr>
      <vt:lpstr>PowerPoint Presentation</vt:lpstr>
      <vt:lpstr>你主要是從什麽媒介接收新聞呢？請在以下媒介填寫所佔嘅百分比。</vt:lpstr>
      <vt:lpstr>謝謝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Carette</dc:creator>
  <cp:lastModifiedBy>Cong CHEN</cp:lastModifiedBy>
  <cp:revision>126</cp:revision>
  <dcterms:created xsi:type="dcterms:W3CDTF">2024-05-08T04:36:35Z</dcterms:created>
  <dcterms:modified xsi:type="dcterms:W3CDTF">2024-06-20T09:36:25Z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2024-05-08T00:00:00Z</vt:filetime>
  </property>
  <property fmtid="{D5CDD505-2E9C-101B-9397-08002B2CF9AE}" pid="5" name="Producer">
    <vt:lpwstr>Microsoft® PowerPoint® for Microsoft 365</vt:lpwstr>
  </property>
</Properties>
</file>